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3"/>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59" r:id="rId22"/>
  </p:sldIdLst>
  <p:sldSz cx="1079976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8"/>
    <p:restoredTop sz="94795"/>
  </p:normalViewPr>
  <p:slideViewPr>
    <p:cSldViewPr snapToGrid="0" snapToObjects="1">
      <p:cViewPr varScale="1">
        <p:scale>
          <a:sx n="54" d="100"/>
          <a:sy n="54" d="100"/>
        </p:scale>
        <p:origin x="144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29E04-D507-1B47-81AC-62AB784DD1CE}" type="datetimeFigureOut">
              <a:rPr lang="en-US" smtClean="0"/>
              <a:t>6/19/2026</a:t>
            </a:fld>
            <a:endParaRPr lang="en-US"/>
          </a:p>
        </p:txBody>
      </p:sp>
      <p:sp>
        <p:nvSpPr>
          <p:cNvPr id="4" name="Slide Image Placeholder 3"/>
          <p:cNvSpPr>
            <a:spLocks noGrp="1" noRot="1" noChangeAspect="1"/>
          </p:cNvSpPr>
          <p:nvPr>
            <p:ph type="sldImg" idx="2"/>
          </p:nvPr>
        </p:nvSpPr>
        <p:spPr>
          <a:xfrm>
            <a:off x="1225550" y="1143000"/>
            <a:ext cx="44069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B2AB8-AE06-6740-BD8A-EB5EAAFF2AD3}" type="slidenum">
              <a:rPr lang="en-US" smtClean="0"/>
              <a:t>‹#›</a:t>
            </a:fld>
            <a:endParaRPr lang="en-US"/>
          </a:p>
        </p:txBody>
      </p:sp>
    </p:spTree>
    <p:extLst>
      <p:ext uri="{BB962C8B-B14F-4D97-AF65-F5344CB8AC3E}">
        <p14:creationId xmlns:p14="http://schemas.microsoft.com/office/powerpoint/2010/main" val="240582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E9993E-2A83-A54C-950E-8F71F9E1697B}" type="datetime1">
              <a:rPr lang="en-ZA" smtClean="0"/>
              <a:t>2026/06/19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E56F2-6480-7242-938E-57CEB721612C}" type="slidenum">
              <a:rPr lang="en-US" smtClean="0"/>
              <a:t>‹#›</a:t>
            </a:fld>
            <a:endParaRPr lang="en-US"/>
          </a:p>
        </p:txBody>
      </p:sp>
      <p:pic>
        <p:nvPicPr>
          <p:cNvPr id="9" name="Picture 8">
            <a:extLst>
              <a:ext uri="{FF2B5EF4-FFF2-40B4-BE49-F238E27FC236}">
                <a16:creationId xmlns:a16="http://schemas.microsoft.com/office/drawing/2014/main" id="{8E3F7DE4-8BAA-2146-BA44-09ECF61E2E7A}"/>
              </a:ext>
            </a:extLst>
          </p:cNvPr>
          <p:cNvPicPr>
            <a:picLocks noChangeAspect="1"/>
          </p:cNvPicPr>
          <p:nvPr userDrawn="1"/>
        </p:nvPicPr>
        <p:blipFill>
          <a:blip r:embed="rId2"/>
          <a:srcRect/>
          <a:stretch/>
        </p:blipFill>
        <p:spPr>
          <a:xfrm>
            <a:off x="0" y="0"/>
            <a:ext cx="10799763" cy="7559675"/>
          </a:xfrm>
          <a:prstGeom prst="rect">
            <a:avLst/>
          </a:prstGeom>
        </p:spPr>
      </p:pic>
    </p:spTree>
    <p:extLst>
      <p:ext uri="{BB962C8B-B14F-4D97-AF65-F5344CB8AC3E}">
        <p14:creationId xmlns:p14="http://schemas.microsoft.com/office/powerpoint/2010/main" val="85886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4195257-DD3C-284B-8CAB-0E7ADB50777F}" type="datetime1">
              <a:rPr lang="en-ZA" smtClean="0"/>
              <a:t>2026/06/19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E56F2-6480-7242-938E-57CEB721612C}" type="slidenum">
              <a:rPr lang="en-US" smtClean="0"/>
              <a:t>‹#›</a:t>
            </a:fld>
            <a:endParaRPr lang="en-US"/>
          </a:p>
        </p:txBody>
      </p:sp>
      <p:pic>
        <p:nvPicPr>
          <p:cNvPr id="9" name="Picture 8">
            <a:extLst>
              <a:ext uri="{FF2B5EF4-FFF2-40B4-BE49-F238E27FC236}">
                <a16:creationId xmlns:a16="http://schemas.microsoft.com/office/drawing/2014/main" id="{11CBB931-8F8E-2C45-B6F2-26E615D1EB03}"/>
              </a:ext>
            </a:extLst>
          </p:cNvPr>
          <p:cNvPicPr>
            <a:picLocks noChangeAspect="1"/>
          </p:cNvPicPr>
          <p:nvPr userDrawn="1"/>
        </p:nvPicPr>
        <p:blipFill>
          <a:blip r:embed="rId2"/>
          <a:srcRect/>
          <a:stretch/>
        </p:blipFill>
        <p:spPr>
          <a:xfrm>
            <a:off x="-1" y="1587"/>
            <a:ext cx="10799763" cy="7558088"/>
          </a:xfrm>
          <a:prstGeom prst="rect">
            <a:avLst/>
          </a:prstGeom>
        </p:spPr>
      </p:pic>
    </p:spTree>
    <p:extLst>
      <p:ext uri="{BB962C8B-B14F-4D97-AF65-F5344CB8AC3E}">
        <p14:creationId xmlns:p14="http://schemas.microsoft.com/office/powerpoint/2010/main" val="58850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859" y="1884671"/>
            <a:ext cx="9314796" cy="3144614"/>
          </a:xfrm>
        </p:spPr>
        <p:txBody>
          <a:bodyPr anchor="b"/>
          <a:lstStyle>
            <a:lvl1pPr>
              <a:defRPr sz="6614"/>
            </a:lvl1pPr>
          </a:lstStyle>
          <a:p>
            <a:r>
              <a:rPr lang="en-GB"/>
              <a:t>Click to edit Master title style</a:t>
            </a:r>
            <a:endParaRPr lang="en-US" dirty="0"/>
          </a:p>
        </p:txBody>
      </p:sp>
      <p:sp>
        <p:nvSpPr>
          <p:cNvPr id="3" name="Text Placeholder 2"/>
          <p:cNvSpPr>
            <a:spLocks noGrp="1"/>
          </p:cNvSpPr>
          <p:nvPr>
            <p:ph type="body" idx="1"/>
          </p:nvPr>
        </p:nvSpPr>
        <p:spPr>
          <a:xfrm>
            <a:off x="736859" y="5059035"/>
            <a:ext cx="9314796"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E74CE2-44AC-3C40-9786-BAE311EA4D07}" type="datetime1">
              <a:rPr lang="en-ZA" smtClean="0"/>
              <a:t>2026/06/19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E56F2-6480-7242-938E-57CEB721612C}" type="slidenum">
              <a:rPr lang="en-US" smtClean="0"/>
              <a:t>‹#›</a:t>
            </a:fld>
            <a:endParaRPr lang="en-US"/>
          </a:p>
        </p:txBody>
      </p:sp>
      <p:pic>
        <p:nvPicPr>
          <p:cNvPr id="9" name="Picture 8">
            <a:extLst>
              <a:ext uri="{FF2B5EF4-FFF2-40B4-BE49-F238E27FC236}">
                <a16:creationId xmlns:a16="http://schemas.microsoft.com/office/drawing/2014/main" id="{5BBC2B2F-B50A-1A4C-9025-D96AA8F9E9C9}"/>
              </a:ext>
            </a:extLst>
          </p:cNvPr>
          <p:cNvPicPr>
            <a:picLocks noChangeAspect="1"/>
          </p:cNvPicPr>
          <p:nvPr userDrawn="1"/>
        </p:nvPicPr>
        <p:blipFill>
          <a:blip r:embed="rId2"/>
          <a:srcRect/>
          <a:stretch/>
        </p:blipFill>
        <p:spPr>
          <a:xfrm>
            <a:off x="0" y="0"/>
            <a:ext cx="10799763" cy="7559675"/>
          </a:xfrm>
          <a:prstGeom prst="rect">
            <a:avLst/>
          </a:prstGeom>
        </p:spPr>
      </p:pic>
      <p:sp>
        <p:nvSpPr>
          <p:cNvPr id="7" name="TextBox 6">
            <a:extLst>
              <a:ext uri="{FF2B5EF4-FFF2-40B4-BE49-F238E27FC236}">
                <a16:creationId xmlns:a16="http://schemas.microsoft.com/office/drawing/2014/main" id="{E481E02B-C5FF-5B71-49D9-ACB404AA1201}"/>
              </a:ext>
            </a:extLst>
          </p:cNvPr>
          <p:cNvSpPr txBox="1"/>
          <p:nvPr userDrawn="1"/>
        </p:nvSpPr>
        <p:spPr>
          <a:xfrm>
            <a:off x="146304" y="4279456"/>
            <a:ext cx="5401056" cy="3093154"/>
          </a:xfrm>
          <a:prstGeom prst="rect">
            <a:avLst/>
          </a:prstGeom>
          <a:noFill/>
        </p:spPr>
        <p:txBody>
          <a:bodyPr wrap="square">
            <a:spAutoFit/>
          </a:bodyPr>
          <a:lstStyle/>
          <a:p>
            <a:pPr>
              <a:buNone/>
            </a:pPr>
            <a:r>
              <a:rPr lang="en-ZA" sz="1300" b="1" dirty="0">
                <a:effectLst/>
                <a:latin typeface="Arial" panose="020B0604020202020204" pitchFamily="34" charset="0"/>
                <a:cs typeface="Arial" panose="020B0604020202020204" pitchFamily="34" charset="0"/>
              </a:rPr>
              <a:t>Midrand</a:t>
            </a:r>
            <a:endParaRPr lang="en-ZA" sz="1300" dirty="0">
              <a:effectLst/>
              <a:latin typeface="Arial" panose="020B0604020202020204" pitchFamily="34" charset="0"/>
              <a:cs typeface="Arial" panose="020B0604020202020204" pitchFamily="34" charset="0"/>
            </a:endParaRPr>
          </a:p>
          <a:p>
            <a:pPr>
              <a:buNone/>
            </a:pPr>
            <a:r>
              <a:rPr lang="en-ZA" sz="1300" dirty="0">
                <a:effectLst/>
                <a:latin typeface="Arial" panose="020B0604020202020204" pitchFamily="34" charset="0"/>
                <a:cs typeface="Arial" panose="020B0604020202020204" pitchFamily="34" charset="0"/>
              </a:rPr>
              <a:t>International Business Gateway,</a:t>
            </a:r>
          </a:p>
          <a:p>
            <a:pPr>
              <a:buNone/>
            </a:pPr>
            <a:r>
              <a:rPr lang="en-ZA" sz="1300" dirty="0" err="1">
                <a:effectLst/>
                <a:latin typeface="Arial" panose="020B0604020202020204" pitchFamily="34" charset="0"/>
                <a:cs typeface="Arial" panose="020B0604020202020204" pitchFamily="34" charset="0"/>
              </a:rPr>
              <a:t>Cnr</a:t>
            </a:r>
            <a:r>
              <a:rPr lang="en-ZA" sz="1300" dirty="0">
                <a:effectLst/>
                <a:latin typeface="Arial" panose="020B0604020202020204" pitchFamily="34" charset="0"/>
                <a:cs typeface="Arial" panose="020B0604020202020204" pitchFamily="34" charset="0"/>
              </a:rPr>
              <a:t> New Road and Sixth Road, Midrand </a:t>
            </a:r>
          </a:p>
          <a:p>
            <a:pPr>
              <a:buNone/>
            </a:pPr>
            <a:r>
              <a:rPr lang="en-ZA" sz="1300" dirty="0">
                <a:effectLst/>
                <a:latin typeface="Arial" panose="020B0604020202020204" pitchFamily="34" charset="0"/>
                <a:cs typeface="Arial" panose="020B0604020202020204" pitchFamily="34" charset="0"/>
              </a:rPr>
              <a:t>Tel: +27 11 848 5300, </a:t>
            </a:r>
          </a:p>
          <a:p>
            <a:pPr>
              <a:buNone/>
            </a:pPr>
            <a:r>
              <a:rPr lang="en-ZA" sz="1300" dirty="0" err="1">
                <a:effectLst/>
                <a:latin typeface="Arial" panose="020B0604020202020204" pitchFamily="34" charset="0"/>
                <a:cs typeface="Arial" panose="020B0604020202020204" pitchFamily="34" charset="0"/>
              </a:rPr>
              <a:t>info@productivitysa.co.za</a:t>
            </a:r>
            <a:endParaRPr lang="en-ZA" sz="1300" dirty="0">
              <a:effectLst/>
              <a:latin typeface="Arial" panose="020B0604020202020204" pitchFamily="34" charset="0"/>
              <a:cs typeface="Arial" panose="020B0604020202020204" pitchFamily="34" charset="0"/>
            </a:endParaRPr>
          </a:p>
          <a:p>
            <a:pPr>
              <a:buNone/>
            </a:pPr>
            <a:endParaRPr lang="en-ZA" sz="1300" dirty="0">
              <a:effectLst/>
              <a:latin typeface="Arial" panose="020B0604020202020204" pitchFamily="34" charset="0"/>
              <a:cs typeface="Arial" panose="020B0604020202020204" pitchFamily="34" charset="0"/>
            </a:endParaRPr>
          </a:p>
          <a:p>
            <a:pPr>
              <a:buNone/>
            </a:pPr>
            <a:r>
              <a:rPr lang="en-ZA" sz="1300" b="1" dirty="0">
                <a:effectLst/>
                <a:latin typeface="Arial" panose="020B0604020202020204" pitchFamily="34" charset="0"/>
                <a:cs typeface="Arial" panose="020B0604020202020204" pitchFamily="34" charset="0"/>
              </a:rPr>
              <a:t>Cape Town</a:t>
            </a:r>
            <a:endParaRPr lang="en-ZA" sz="1300" dirty="0">
              <a:effectLst/>
              <a:latin typeface="Arial" panose="020B0604020202020204" pitchFamily="34" charset="0"/>
              <a:cs typeface="Arial" panose="020B0604020202020204" pitchFamily="34" charset="0"/>
            </a:endParaRPr>
          </a:p>
          <a:p>
            <a:pPr>
              <a:buNone/>
            </a:pPr>
            <a:r>
              <a:rPr lang="en-ZA" sz="1300" dirty="0">
                <a:effectLst/>
                <a:latin typeface="Arial" panose="020B0604020202020204" pitchFamily="34" charset="0"/>
                <a:cs typeface="Arial" panose="020B0604020202020204" pitchFamily="34" charset="0"/>
              </a:rPr>
              <a:t>Office 202, Edward III Building, 70 Edward Street, </a:t>
            </a:r>
          </a:p>
          <a:p>
            <a:pPr>
              <a:buNone/>
            </a:pPr>
            <a:r>
              <a:rPr lang="en-ZA" sz="1300" dirty="0">
                <a:effectLst/>
                <a:latin typeface="Arial" panose="020B0604020202020204" pitchFamily="34" charset="0"/>
                <a:cs typeface="Arial" panose="020B0604020202020204" pitchFamily="34" charset="0"/>
              </a:rPr>
              <a:t>Tyger Valley</a:t>
            </a:r>
          </a:p>
          <a:p>
            <a:pPr>
              <a:buNone/>
            </a:pPr>
            <a:r>
              <a:rPr lang="en-ZA" sz="1300" dirty="0">
                <a:effectLst/>
                <a:latin typeface="Arial" panose="020B0604020202020204" pitchFamily="34" charset="0"/>
                <a:cs typeface="Arial" panose="020B0604020202020204" pitchFamily="34" charset="0"/>
              </a:rPr>
              <a:t>Tel: +27 21 910 1591</a:t>
            </a:r>
          </a:p>
          <a:p>
            <a:pPr>
              <a:buNone/>
            </a:pPr>
            <a:endParaRPr lang="en-ZA" sz="1300" dirty="0">
              <a:effectLst/>
              <a:latin typeface="Arial" panose="020B0604020202020204" pitchFamily="34" charset="0"/>
              <a:cs typeface="Arial" panose="020B0604020202020204" pitchFamily="34" charset="0"/>
            </a:endParaRPr>
          </a:p>
          <a:p>
            <a:pPr>
              <a:buNone/>
            </a:pPr>
            <a:r>
              <a:rPr lang="en-ZA" sz="1300" b="1" dirty="0">
                <a:effectLst/>
                <a:latin typeface="Arial" panose="020B0604020202020204" pitchFamily="34" charset="0"/>
                <a:cs typeface="Arial" panose="020B0604020202020204" pitchFamily="34" charset="0"/>
              </a:rPr>
              <a:t>Durban</a:t>
            </a:r>
            <a:endParaRPr lang="en-ZA" sz="1300" dirty="0">
              <a:effectLst/>
              <a:latin typeface="Arial" panose="020B0604020202020204" pitchFamily="34" charset="0"/>
              <a:cs typeface="Arial" panose="020B0604020202020204" pitchFamily="34" charset="0"/>
            </a:endParaRPr>
          </a:p>
          <a:p>
            <a:pPr>
              <a:buNone/>
            </a:pPr>
            <a:r>
              <a:rPr lang="en-ZA" sz="1300" dirty="0">
                <a:effectLst/>
                <a:latin typeface="Arial" panose="020B0604020202020204" pitchFamily="34" charset="0"/>
                <a:cs typeface="Arial" panose="020B0604020202020204" pitchFamily="34" charset="0"/>
              </a:rPr>
              <a:t>Suite 201, Cowey Office Park, 91-123 Problem Mkhize Road, </a:t>
            </a:r>
          </a:p>
          <a:p>
            <a:pPr>
              <a:buNone/>
            </a:pPr>
            <a:r>
              <a:rPr lang="en-ZA" sz="1300" dirty="0" err="1">
                <a:effectLst/>
                <a:latin typeface="Arial" panose="020B0604020202020204" pitchFamily="34" charset="0"/>
                <a:cs typeface="Arial" panose="020B0604020202020204" pitchFamily="34" charset="0"/>
              </a:rPr>
              <a:t>Essenwood</a:t>
            </a:r>
            <a:r>
              <a:rPr lang="en-ZA" sz="1300" dirty="0">
                <a:effectLst/>
                <a:latin typeface="Arial" panose="020B0604020202020204" pitchFamily="34" charset="0"/>
                <a:cs typeface="Arial" panose="020B0604020202020204" pitchFamily="34" charset="0"/>
              </a:rPr>
              <a:t>, </a:t>
            </a:r>
          </a:p>
          <a:p>
            <a:pPr>
              <a:buNone/>
            </a:pPr>
            <a:r>
              <a:rPr lang="en-ZA" sz="1300" dirty="0">
                <a:effectLst/>
                <a:latin typeface="Arial" panose="020B0604020202020204" pitchFamily="34" charset="0"/>
                <a:cs typeface="Arial" panose="020B0604020202020204" pitchFamily="34" charset="0"/>
              </a:rPr>
              <a:t>Tel: +27 31 268 9770</a:t>
            </a:r>
          </a:p>
        </p:txBody>
      </p:sp>
      <p:sp>
        <p:nvSpPr>
          <p:cNvPr id="8" name="TextBox 7">
            <a:extLst>
              <a:ext uri="{FF2B5EF4-FFF2-40B4-BE49-F238E27FC236}">
                <a16:creationId xmlns:a16="http://schemas.microsoft.com/office/drawing/2014/main" id="{B4D978AE-7B6B-6F80-40EE-DC16F12C19D8}"/>
              </a:ext>
            </a:extLst>
          </p:cNvPr>
          <p:cNvSpPr txBox="1"/>
          <p:nvPr userDrawn="1"/>
        </p:nvSpPr>
        <p:spPr>
          <a:xfrm>
            <a:off x="6839712" y="6515444"/>
            <a:ext cx="2850579" cy="692497"/>
          </a:xfrm>
          <a:prstGeom prst="rect">
            <a:avLst/>
          </a:prstGeom>
          <a:noFill/>
        </p:spPr>
        <p:txBody>
          <a:bodyPr wrap="square">
            <a:spAutoFit/>
          </a:bodyPr>
          <a:lstStyle/>
          <a:p>
            <a:pPr algn="r">
              <a:buNone/>
            </a:pPr>
            <a:r>
              <a:rPr lang="en-ZA" sz="1300" dirty="0">
                <a:solidFill>
                  <a:schemeClr val="bg1"/>
                </a:solidFill>
                <a:effectLst/>
                <a:latin typeface="Arial" panose="020B0604020202020204" pitchFamily="34" charset="0"/>
                <a:cs typeface="Arial" panose="020B0604020202020204" pitchFamily="34" charset="0"/>
              </a:rPr>
              <a:t>Email: </a:t>
            </a:r>
            <a:r>
              <a:rPr lang="en-ZA" sz="1300" dirty="0" err="1">
                <a:solidFill>
                  <a:schemeClr val="bg1"/>
                </a:solidFill>
                <a:effectLst/>
                <a:latin typeface="Arial" panose="020B0604020202020204" pitchFamily="34" charset="0"/>
                <a:cs typeface="Arial" panose="020B0604020202020204" pitchFamily="34" charset="0"/>
              </a:rPr>
              <a:t>info@productivitysa.co.za</a:t>
            </a:r>
            <a:endParaRPr lang="en-ZA" sz="1300" dirty="0">
              <a:solidFill>
                <a:schemeClr val="bg1"/>
              </a:solidFill>
              <a:effectLst/>
              <a:latin typeface="Arial" panose="020B0604020202020204" pitchFamily="34" charset="0"/>
              <a:cs typeface="Arial" panose="020B0604020202020204" pitchFamily="34" charset="0"/>
            </a:endParaRPr>
          </a:p>
          <a:p>
            <a:pPr algn="r">
              <a:buNone/>
            </a:pPr>
            <a:endParaRPr lang="en-ZA" sz="1300" dirty="0">
              <a:solidFill>
                <a:schemeClr val="bg1"/>
              </a:solidFill>
              <a:effectLst/>
              <a:latin typeface="Arial" panose="020B0604020202020204" pitchFamily="34" charset="0"/>
              <a:cs typeface="Arial" panose="020B0604020202020204" pitchFamily="34" charset="0"/>
            </a:endParaRPr>
          </a:p>
          <a:p>
            <a:pPr algn="r">
              <a:buNone/>
            </a:pPr>
            <a:r>
              <a:rPr lang="en-ZA" sz="1300" dirty="0">
                <a:solidFill>
                  <a:schemeClr val="bg1"/>
                </a:solidFill>
                <a:effectLst/>
                <a:latin typeface="Arial" panose="020B0604020202020204" pitchFamily="34" charset="0"/>
                <a:cs typeface="Arial" panose="020B0604020202020204" pitchFamily="34" charset="0"/>
              </a:rPr>
              <a:t>Website: </a:t>
            </a:r>
            <a:r>
              <a:rPr lang="en-ZA" sz="1300" dirty="0" err="1">
                <a:solidFill>
                  <a:schemeClr val="bg1"/>
                </a:solidFill>
                <a:effectLst/>
                <a:latin typeface="Arial" panose="020B0604020202020204" pitchFamily="34" charset="0"/>
                <a:cs typeface="Arial" panose="020B0604020202020204" pitchFamily="34" charset="0"/>
              </a:rPr>
              <a:t>www.productivitysa.co.za</a:t>
            </a:r>
            <a:endParaRPr lang="en-ZA" sz="13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221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402484"/>
            <a:ext cx="9314796"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42484" y="2012414"/>
            <a:ext cx="9314796"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2484" y="7006700"/>
            <a:ext cx="2429947"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6BCA6BE-D115-0347-90BC-438D27F5175E}" type="datetime1">
              <a:rPr lang="en-ZA" smtClean="0"/>
              <a:t>2026/06/19</a:t>
            </a:fld>
            <a:endParaRPr lang="en-US"/>
          </a:p>
        </p:txBody>
      </p:sp>
      <p:sp>
        <p:nvSpPr>
          <p:cNvPr id="5" name="Footer Placeholder 4"/>
          <p:cNvSpPr>
            <a:spLocks noGrp="1"/>
          </p:cNvSpPr>
          <p:nvPr>
            <p:ph type="ftr" sz="quarter" idx="3"/>
          </p:nvPr>
        </p:nvSpPr>
        <p:spPr>
          <a:xfrm>
            <a:off x="3577422" y="7006700"/>
            <a:ext cx="3644920"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27332" y="7006700"/>
            <a:ext cx="2429947"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3CE56F2-6480-7242-938E-57CEB721612C}" type="slidenum">
              <a:rPr lang="en-US" smtClean="0"/>
              <a:t>‹#›</a:t>
            </a:fld>
            <a:endParaRPr lang="en-US"/>
          </a:p>
        </p:txBody>
      </p:sp>
    </p:spTree>
    <p:extLst>
      <p:ext uri="{BB962C8B-B14F-4D97-AF65-F5344CB8AC3E}">
        <p14:creationId xmlns:p14="http://schemas.microsoft.com/office/powerpoint/2010/main" val="37788526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14A85A-B4FC-E642-8C73-68089520C316}"/>
              </a:ext>
            </a:extLst>
          </p:cNvPr>
          <p:cNvSpPr>
            <a:spLocks noGrp="1"/>
          </p:cNvSpPr>
          <p:nvPr>
            <p:ph type="subTitle" idx="4294967295"/>
          </p:nvPr>
        </p:nvSpPr>
        <p:spPr>
          <a:xfrm>
            <a:off x="0" y="4225635"/>
            <a:ext cx="10799763" cy="928255"/>
          </a:xfrm>
        </p:spPr>
        <p:txBody>
          <a:bodyPr>
            <a:noAutofit/>
          </a:bodyPr>
          <a:lstStyle/>
          <a:p>
            <a:pPr marL="0" indent="0" algn="ctr">
              <a:buNone/>
            </a:pPr>
            <a:r>
              <a:rPr lang="en-US" sz="4800" b="1" dirty="0">
                <a:latin typeface="Arial" panose="020B0604020202020204" pitchFamily="34" charset="0"/>
                <a:cs typeface="Arial" panose="020B0604020202020204" pitchFamily="34" charset="0"/>
              </a:rPr>
              <a:t>IMD WCY 2026</a:t>
            </a:r>
          </a:p>
        </p:txBody>
      </p:sp>
      <p:sp>
        <p:nvSpPr>
          <p:cNvPr id="4" name="Slide Number Placeholder 3">
            <a:extLst>
              <a:ext uri="{FF2B5EF4-FFF2-40B4-BE49-F238E27FC236}">
                <a16:creationId xmlns:a16="http://schemas.microsoft.com/office/drawing/2014/main" id="{1147F35A-48F5-904E-B151-B36716C8D1D4}"/>
              </a:ext>
            </a:extLst>
          </p:cNvPr>
          <p:cNvSpPr>
            <a:spLocks noGrp="1"/>
          </p:cNvSpPr>
          <p:nvPr>
            <p:ph type="sldNum" sz="quarter" idx="12"/>
          </p:nvPr>
        </p:nvSpPr>
        <p:spPr/>
        <p:txBody>
          <a:bodyPr/>
          <a:lstStyle/>
          <a:p>
            <a:fld id="{43CE56F2-6480-7242-938E-57CEB721612C}" type="slidenum">
              <a:rPr lang="en-US" smtClean="0"/>
              <a:t>1</a:t>
            </a:fld>
            <a:endParaRPr lang="en-US"/>
          </a:p>
        </p:txBody>
      </p:sp>
      <p:sp>
        <p:nvSpPr>
          <p:cNvPr id="2" name="Subtitle 2">
            <a:extLst>
              <a:ext uri="{FF2B5EF4-FFF2-40B4-BE49-F238E27FC236}">
                <a16:creationId xmlns:a16="http://schemas.microsoft.com/office/drawing/2014/main" id="{54C60C05-82DD-4CDC-5173-E6670EC0DEFC}"/>
              </a:ext>
            </a:extLst>
          </p:cNvPr>
          <p:cNvSpPr txBox="1">
            <a:spLocks/>
          </p:cNvSpPr>
          <p:nvPr/>
        </p:nvSpPr>
        <p:spPr>
          <a:xfrm>
            <a:off x="0" y="5486398"/>
            <a:ext cx="10799763" cy="928255"/>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buNone/>
            </a:pPr>
            <a:r>
              <a:rPr lang="en-US" sz="3600" dirty="0">
                <a:solidFill>
                  <a:srgbClr val="FDD44E"/>
                </a:solidFill>
                <a:cs typeface="Arial" panose="020B0604020202020204" pitchFamily="34" charset="0"/>
              </a:rPr>
              <a:t>Juliet Mashabela</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53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28B5CF-802D-33F1-A78B-175A947EDDE7}"/>
              </a:ext>
            </a:extLst>
          </p:cNvPr>
          <p:cNvSpPr>
            <a:spLocks noGrp="1"/>
          </p:cNvSpPr>
          <p:nvPr>
            <p:ph type="sldNum" sz="quarter" idx="12"/>
          </p:nvPr>
        </p:nvSpPr>
        <p:spPr/>
        <p:txBody>
          <a:bodyPr/>
          <a:lstStyle/>
          <a:p>
            <a:fld id="{43CE56F2-6480-7242-938E-57CEB721612C}" type="slidenum">
              <a:rPr lang="en-US" smtClean="0"/>
              <a:t>10</a:t>
            </a:fld>
            <a:endParaRPr lang="en-US"/>
          </a:p>
        </p:txBody>
      </p:sp>
      <p:sp>
        <p:nvSpPr>
          <p:cNvPr id="5" name="Subtitle 2">
            <a:extLst>
              <a:ext uri="{FF2B5EF4-FFF2-40B4-BE49-F238E27FC236}">
                <a16:creationId xmlns:a16="http://schemas.microsoft.com/office/drawing/2014/main" id="{258B3E2A-CAE2-1917-0720-6C8BA3FA45FA}"/>
              </a:ext>
            </a:extLst>
          </p:cNvPr>
          <p:cNvSpPr txBox="1">
            <a:spLocks/>
          </p:cNvSpPr>
          <p:nvPr/>
        </p:nvSpPr>
        <p:spPr>
          <a:xfrm>
            <a:off x="975148" y="1346929"/>
            <a:ext cx="9082131"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800" dirty="0">
                <a:latin typeface="Arial" panose="020B0604020202020204" pitchFamily="34" charset="0"/>
                <a:cs typeface="Arial" panose="020B0604020202020204" pitchFamily="34" charset="0"/>
              </a:rPr>
              <a:t>World Competitiveness Scoreboard: </a:t>
            </a:r>
            <a:r>
              <a:rPr lang="en-US" sz="2800" b="1" dirty="0">
                <a:latin typeface="Arial" panose="020B0604020202020204" pitchFamily="34" charset="0"/>
                <a:cs typeface="Arial" panose="020B0604020202020204" pitchFamily="34" charset="0"/>
              </a:rPr>
              <a:t>Overall ranking</a:t>
            </a:r>
            <a:endParaRPr lang="en-US" sz="3000" b="1" dirty="0">
              <a:latin typeface="Arial" panose="020B0604020202020204" pitchFamily="34" charset="0"/>
              <a:cs typeface="Arial" panose="020B0604020202020204" pitchFamily="34" charset="0"/>
            </a:endParaRPr>
          </a:p>
        </p:txBody>
      </p:sp>
      <p:pic>
        <p:nvPicPr>
          <p:cNvPr id="13" name="Content Placeholder 12">
            <a:extLst>
              <a:ext uri="{FF2B5EF4-FFF2-40B4-BE49-F238E27FC236}">
                <a16:creationId xmlns:a16="http://schemas.microsoft.com/office/drawing/2014/main" id="{36DD5A65-6DFD-B2F5-ED00-865EF5191CB7}"/>
              </a:ext>
            </a:extLst>
          </p:cNvPr>
          <p:cNvPicPr>
            <a:picLocks noGrp="1" noChangeAspect="1"/>
          </p:cNvPicPr>
          <p:nvPr>
            <p:ph idx="1"/>
          </p:nvPr>
        </p:nvPicPr>
        <p:blipFill>
          <a:blip r:embed="rId2"/>
          <a:srcRect/>
          <a:stretch/>
        </p:blipFill>
        <p:spPr>
          <a:xfrm>
            <a:off x="742950" y="1903097"/>
            <a:ext cx="9313863" cy="4557050"/>
          </a:xfrm>
        </p:spPr>
      </p:pic>
    </p:spTree>
    <p:extLst>
      <p:ext uri="{BB962C8B-B14F-4D97-AF65-F5344CB8AC3E}">
        <p14:creationId xmlns:p14="http://schemas.microsoft.com/office/powerpoint/2010/main" val="420652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D69752-C1E7-9B27-DE90-E6836FCEB6C1}"/>
              </a:ext>
            </a:extLst>
          </p:cNvPr>
          <p:cNvSpPr>
            <a:spLocks noGrp="1"/>
          </p:cNvSpPr>
          <p:nvPr>
            <p:ph type="sldNum" sz="quarter" idx="12"/>
          </p:nvPr>
        </p:nvSpPr>
        <p:spPr/>
        <p:txBody>
          <a:bodyPr/>
          <a:lstStyle/>
          <a:p>
            <a:fld id="{43CE56F2-6480-7242-938E-57CEB721612C}" type="slidenum">
              <a:rPr lang="en-US" smtClean="0"/>
              <a:t>11</a:t>
            </a:fld>
            <a:endParaRPr lang="en-US"/>
          </a:p>
        </p:txBody>
      </p:sp>
      <p:sp>
        <p:nvSpPr>
          <p:cNvPr id="5" name="Subtitle 2">
            <a:extLst>
              <a:ext uri="{FF2B5EF4-FFF2-40B4-BE49-F238E27FC236}">
                <a16:creationId xmlns:a16="http://schemas.microsoft.com/office/drawing/2014/main" id="{ECF279DE-29A4-57D6-EE39-119336BDA661}"/>
              </a:ext>
            </a:extLst>
          </p:cNvPr>
          <p:cNvSpPr txBox="1">
            <a:spLocks/>
          </p:cNvSpPr>
          <p:nvPr/>
        </p:nvSpPr>
        <p:spPr>
          <a:xfrm>
            <a:off x="975148" y="1346929"/>
            <a:ext cx="9082131"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800" dirty="0">
                <a:latin typeface="Arial" panose="020B0604020202020204" pitchFamily="34" charset="0"/>
                <a:cs typeface="Arial" panose="020B0604020202020204" pitchFamily="34" charset="0"/>
              </a:rPr>
              <a:t>Competitiveness factors: </a:t>
            </a:r>
            <a:r>
              <a:rPr lang="en-US" sz="2800" b="1" dirty="0">
                <a:latin typeface="Arial" panose="020B0604020202020204" pitchFamily="34" charset="0"/>
                <a:cs typeface="Arial" panose="020B0604020202020204" pitchFamily="34" charset="0"/>
              </a:rPr>
              <a:t>Economic Performance </a:t>
            </a:r>
            <a:endParaRPr lang="en-US" sz="3000" b="1" dirty="0">
              <a:latin typeface="Arial" panose="020B0604020202020204" pitchFamily="34" charset="0"/>
              <a:cs typeface="Arial" panose="020B0604020202020204" pitchFamily="34" charset="0"/>
            </a:endParaRPr>
          </a:p>
        </p:txBody>
      </p:sp>
      <p:pic>
        <p:nvPicPr>
          <p:cNvPr id="21" name="Content Placeholder 20" descr="A table of performance and improvement&#10;&#10;AI-generated content may be incorrect.">
            <a:extLst>
              <a:ext uri="{FF2B5EF4-FFF2-40B4-BE49-F238E27FC236}">
                <a16:creationId xmlns:a16="http://schemas.microsoft.com/office/drawing/2014/main" id="{677AB273-FEE2-D606-5C8A-940E26A5D43D}"/>
              </a:ext>
            </a:extLst>
          </p:cNvPr>
          <p:cNvPicPr>
            <a:picLocks noGrp="1" noChangeAspect="1"/>
          </p:cNvPicPr>
          <p:nvPr>
            <p:ph idx="1"/>
          </p:nvPr>
        </p:nvPicPr>
        <p:blipFill>
          <a:blip r:embed="rId2"/>
          <a:stretch>
            <a:fillRect/>
          </a:stretch>
        </p:blipFill>
        <p:spPr>
          <a:xfrm>
            <a:off x="1170927" y="1733002"/>
            <a:ext cx="8457908" cy="4795838"/>
          </a:xfrm>
        </p:spPr>
      </p:pic>
    </p:spTree>
    <p:extLst>
      <p:ext uri="{BB962C8B-B14F-4D97-AF65-F5344CB8AC3E}">
        <p14:creationId xmlns:p14="http://schemas.microsoft.com/office/powerpoint/2010/main" val="241481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CB065C-0935-E477-D153-B7804E5887BF}"/>
              </a:ext>
            </a:extLst>
          </p:cNvPr>
          <p:cNvSpPr>
            <a:spLocks noGrp="1"/>
          </p:cNvSpPr>
          <p:nvPr>
            <p:ph type="sldNum" sz="quarter" idx="12"/>
          </p:nvPr>
        </p:nvSpPr>
        <p:spPr/>
        <p:txBody>
          <a:bodyPr/>
          <a:lstStyle/>
          <a:p>
            <a:fld id="{43CE56F2-6480-7242-938E-57CEB721612C}" type="slidenum">
              <a:rPr lang="en-US" smtClean="0"/>
              <a:t>12</a:t>
            </a:fld>
            <a:endParaRPr lang="en-US"/>
          </a:p>
        </p:txBody>
      </p:sp>
      <p:sp>
        <p:nvSpPr>
          <p:cNvPr id="5" name="Subtitle 2">
            <a:extLst>
              <a:ext uri="{FF2B5EF4-FFF2-40B4-BE49-F238E27FC236}">
                <a16:creationId xmlns:a16="http://schemas.microsoft.com/office/drawing/2014/main" id="{1F9A98B8-85D6-3B18-4AB4-DF3169827046}"/>
              </a:ext>
            </a:extLst>
          </p:cNvPr>
          <p:cNvSpPr txBox="1">
            <a:spLocks/>
          </p:cNvSpPr>
          <p:nvPr/>
        </p:nvSpPr>
        <p:spPr>
          <a:xfrm>
            <a:off x="975148" y="1346929"/>
            <a:ext cx="9082131"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800" dirty="0">
                <a:latin typeface="Arial" panose="020B0604020202020204" pitchFamily="34" charset="0"/>
                <a:cs typeface="Arial" panose="020B0604020202020204" pitchFamily="34" charset="0"/>
              </a:rPr>
              <a:t>Competitiveness factors: </a:t>
            </a:r>
            <a:r>
              <a:rPr lang="en-US" sz="2800" b="1" dirty="0">
                <a:latin typeface="Arial" panose="020B0604020202020204" pitchFamily="34" charset="0"/>
                <a:cs typeface="Arial" panose="020B0604020202020204" pitchFamily="34" charset="0"/>
              </a:rPr>
              <a:t>Government Efficiency</a:t>
            </a:r>
            <a:endParaRPr lang="en-US" sz="3000" b="1" dirty="0">
              <a:latin typeface="Arial" panose="020B0604020202020204" pitchFamily="34" charset="0"/>
              <a:cs typeface="Arial" panose="020B0604020202020204" pitchFamily="34" charset="0"/>
            </a:endParaRPr>
          </a:p>
        </p:txBody>
      </p:sp>
      <p:pic>
        <p:nvPicPr>
          <p:cNvPr id="9" name="Content Placeholder 8" descr="A table of efficiency and efficiency&#10;&#10;AI-generated content may be incorrect.">
            <a:extLst>
              <a:ext uri="{FF2B5EF4-FFF2-40B4-BE49-F238E27FC236}">
                <a16:creationId xmlns:a16="http://schemas.microsoft.com/office/drawing/2014/main" id="{F7B191E4-8A55-F50C-D5BF-CFA550651713}"/>
              </a:ext>
            </a:extLst>
          </p:cNvPr>
          <p:cNvPicPr>
            <a:picLocks noGrp="1" noChangeAspect="1"/>
          </p:cNvPicPr>
          <p:nvPr>
            <p:ph idx="1"/>
          </p:nvPr>
        </p:nvPicPr>
        <p:blipFill>
          <a:blip r:embed="rId2"/>
          <a:stretch>
            <a:fillRect/>
          </a:stretch>
        </p:blipFill>
        <p:spPr>
          <a:xfrm>
            <a:off x="1170927" y="1733002"/>
            <a:ext cx="8457908" cy="4795838"/>
          </a:xfrm>
        </p:spPr>
      </p:pic>
    </p:spTree>
    <p:extLst>
      <p:ext uri="{BB962C8B-B14F-4D97-AF65-F5344CB8AC3E}">
        <p14:creationId xmlns:p14="http://schemas.microsoft.com/office/powerpoint/2010/main" val="88152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A7E94F-DD50-F25E-22E9-DF750D414543}"/>
              </a:ext>
            </a:extLst>
          </p:cNvPr>
          <p:cNvSpPr>
            <a:spLocks noGrp="1"/>
          </p:cNvSpPr>
          <p:nvPr>
            <p:ph type="sldNum" sz="quarter" idx="12"/>
          </p:nvPr>
        </p:nvSpPr>
        <p:spPr/>
        <p:txBody>
          <a:bodyPr/>
          <a:lstStyle/>
          <a:p>
            <a:fld id="{43CE56F2-6480-7242-938E-57CEB721612C}" type="slidenum">
              <a:rPr lang="en-US" smtClean="0"/>
              <a:t>13</a:t>
            </a:fld>
            <a:endParaRPr lang="en-US"/>
          </a:p>
        </p:txBody>
      </p:sp>
      <p:sp>
        <p:nvSpPr>
          <p:cNvPr id="5" name="Subtitle 2">
            <a:extLst>
              <a:ext uri="{FF2B5EF4-FFF2-40B4-BE49-F238E27FC236}">
                <a16:creationId xmlns:a16="http://schemas.microsoft.com/office/drawing/2014/main" id="{2FA23E92-491D-5194-0C8A-65BF7C1B28A5}"/>
              </a:ext>
            </a:extLst>
          </p:cNvPr>
          <p:cNvSpPr txBox="1">
            <a:spLocks/>
          </p:cNvSpPr>
          <p:nvPr/>
        </p:nvSpPr>
        <p:spPr>
          <a:xfrm>
            <a:off x="975148" y="1346929"/>
            <a:ext cx="9082131"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800" dirty="0">
                <a:latin typeface="Arial" panose="020B0604020202020204" pitchFamily="34" charset="0"/>
                <a:cs typeface="Arial" panose="020B0604020202020204" pitchFamily="34" charset="0"/>
              </a:rPr>
              <a:t>Competitiveness factors: </a:t>
            </a:r>
            <a:r>
              <a:rPr lang="en-US" sz="2800" b="1" dirty="0">
                <a:latin typeface="Arial" panose="020B0604020202020204" pitchFamily="34" charset="0"/>
                <a:cs typeface="Arial" panose="020B0604020202020204" pitchFamily="34" charset="0"/>
              </a:rPr>
              <a:t>Government Efficiency</a:t>
            </a:r>
            <a:endParaRPr lang="en-US" sz="3000" b="1" dirty="0">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BAE12D0B-49E1-F60A-5698-72F4680C6129}"/>
              </a:ext>
            </a:extLst>
          </p:cNvPr>
          <p:cNvPicPr>
            <a:picLocks noGrp="1" noChangeAspect="1"/>
          </p:cNvPicPr>
          <p:nvPr>
            <p:ph idx="1"/>
          </p:nvPr>
        </p:nvPicPr>
        <p:blipFill>
          <a:blip r:embed="rId2"/>
          <a:srcRect/>
          <a:stretch/>
        </p:blipFill>
        <p:spPr>
          <a:xfrm>
            <a:off x="1170927" y="1733002"/>
            <a:ext cx="8457908" cy="4795838"/>
          </a:xfrm>
        </p:spPr>
      </p:pic>
    </p:spTree>
    <p:extLst>
      <p:ext uri="{BB962C8B-B14F-4D97-AF65-F5344CB8AC3E}">
        <p14:creationId xmlns:p14="http://schemas.microsoft.com/office/powerpoint/2010/main" val="30994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AC3B9F-A41C-72DE-3E19-83ECE0F724E1}"/>
              </a:ext>
            </a:extLst>
          </p:cNvPr>
          <p:cNvSpPr>
            <a:spLocks noGrp="1"/>
          </p:cNvSpPr>
          <p:nvPr>
            <p:ph type="sldNum" sz="quarter" idx="12"/>
          </p:nvPr>
        </p:nvSpPr>
        <p:spPr/>
        <p:txBody>
          <a:bodyPr/>
          <a:lstStyle/>
          <a:p>
            <a:fld id="{43CE56F2-6480-7242-938E-57CEB721612C}" type="slidenum">
              <a:rPr lang="en-US" smtClean="0"/>
              <a:t>14</a:t>
            </a:fld>
            <a:endParaRPr lang="en-US"/>
          </a:p>
        </p:txBody>
      </p:sp>
      <p:sp>
        <p:nvSpPr>
          <p:cNvPr id="5" name="Subtitle 2">
            <a:extLst>
              <a:ext uri="{FF2B5EF4-FFF2-40B4-BE49-F238E27FC236}">
                <a16:creationId xmlns:a16="http://schemas.microsoft.com/office/drawing/2014/main" id="{202B27EB-DD6F-0E1F-E18A-CAB36F461576}"/>
              </a:ext>
            </a:extLst>
          </p:cNvPr>
          <p:cNvSpPr txBox="1">
            <a:spLocks/>
          </p:cNvSpPr>
          <p:nvPr/>
        </p:nvSpPr>
        <p:spPr>
          <a:xfrm>
            <a:off x="975148" y="1346929"/>
            <a:ext cx="9082131"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800" dirty="0">
                <a:latin typeface="Arial" panose="020B0604020202020204" pitchFamily="34" charset="0"/>
                <a:cs typeface="Arial" panose="020B0604020202020204" pitchFamily="34" charset="0"/>
              </a:rPr>
              <a:t>Competitiveness factors: </a:t>
            </a:r>
            <a:r>
              <a:rPr lang="en-US" sz="2800" b="1" dirty="0">
                <a:latin typeface="Arial" panose="020B0604020202020204" pitchFamily="34" charset="0"/>
                <a:cs typeface="Arial" panose="020B0604020202020204" pitchFamily="34" charset="0"/>
              </a:rPr>
              <a:t>Infrastructure</a:t>
            </a:r>
            <a:endParaRPr lang="en-US" sz="3000" b="1" dirty="0">
              <a:latin typeface="Arial" panose="020B0604020202020204" pitchFamily="34" charset="0"/>
              <a:cs typeface="Arial" panose="020B0604020202020204" pitchFamily="34" charset="0"/>
            </a:endParaRPr>
          </a:p>
        </p:txBody>
      </p:sp>
      <p:pic>
        <p:nvPicPr>
          <p:cNvPr id="14" name="Content Placeholder 13" descr="A table of information with numbers&#10;&#10;AI-generated content may be incorrect.">
            <a:extLst>
              <a:ext uri="{FF2B5EF4-FFF2-40B4-BE49-F238E27FC236}">
                <a16:creationId xmlns:a16="http://schemas.microsoft.com/office/drawing/2014/main" id="{64871932-29DF-AF69-AF0A-5FAF2D242888}"/>
              </a:ext>
            </a:extLst>
          </p:cNvPr>
          <p:cNvPicPr>
            <a:picLocks noGrp="1" noChangeAspect="1"/>
          </p:cNvPicPr>
          <p:nvPr>
            <p:ph idx="1"/>
          </p:nvPr>
        </p:nvPicPr>
        <p:blipFill>
          <a:blip r:embed="rId2"/>
          <a:stretch>
            <a:fillRect/>
          </a:stretch>
        </p:blipFill>
        <p:spPr>
          <a:xfrm>
            <a:off x="1170927" y="1733002"/>
            <a:ext cx="8457908" cy="4795838"/>
          </a:xfrm>
        </p:spPr>
      </p:pic>
    </p:spTree>
    <p:extLst>
      <p:ext uri="{BB962C8B-B14F-4D97-AF65-F5344CB8AC3E}">
        <p14:creationId xmlns:p14="http://schemas.microsoft.com/office/powerpoint/2010/main" val="363711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8BC1E1-9A35-9765-E470-3FB074375D85}"/>
              </a:ext>
            </a:extLst>
          </p:cNvPr>
          <p:cNvSpPr>
            <a:spLocks noGrp="1"/>
          </p:cNvSpPr>
          <p:nvPr>
            <p:ph type="sldNum" sz="quarter" idx="12"/>
          </p:nvPr>
        </p:nvSpPr>
        <p:spPr/>
        <p:txBody>
          <a:bodyPr/>
          <a:lstStyle/>
          <a:p>
            <a:fld id="{43CE56F2-6480-7242-938E-57CEB721612C}" type="slidenum">
              <a:rPr lang="en-US" smtClean="0"/>
              <a:t>15</a:t>
            </a:fld>
            <a:endParaRPr lang="en-US"/>
          </a:p>
        </p:txBody>
      </p:sp>
      <p:sp>
        <p:nvSpPr>
          <p:cNvPr id="5" name="Subtitle 2">
            <a:extLst>
              <a:ext uri="{FF2B5EF4-FFF2-40B4-BE49-F238E27FC236}">
                <a16:creationId xmlns:a16="http://schemas.microsoft.com/office/drawing/2014/main" id="{0BDD4A9C-7628-078B-8F3B-92916EF97B71}"/>
              </a:ext>
            </a:extLst>
          </p:cNvPr>
          <p:cNvSpPr txBox="1">
            <a:spLocks/>
          </p:cNvSpPr>
          <p:nvPr/>
        </p:nvSpPr>
        <p:spPr>
          <a:xfrm>
            <a:off x="975148" y="1346929"/>
            <a:ext cx="951274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South Africa’s Competitive Landscape</a:t>
            </a:r>
            <a:endParaRPr lang="en-US" sz="3000" b="1" dirty="0">
              <a:latin typeface="Arial" panose="020B0604020202020204" pitchFamily="34" charset="0"/>
              <a:cs typeface="Arial" panose="020B0604020202020204" pitchFamily="34" charset="0"/>
            </a:endParaRPr>
          </a:p>
        </p:txBody>
      </p:sp>
      <p:pic>
        <p:nvPicPr>
          <p:cNvPr id="8" name="Content Placeholder 7" descr="A graph with numbers and lines&#10;&#10;AI-generated content may be incorrect.">
            <a:extLst>
              <a:ext uri="{FF2B5EF4-FFF2-40B4-BE49-F238E27FC236}">
                <a16:creationId xmlns:a16="http://schemas.microsoft.com/office/drawing/2014/main" id="{F7D762C1-BD52-4A1B-FC1F-ED6539D37B1C}"/>
              </a:ext>
            </a:extLst>
          </p:cNvPr>
          <p:cNvPicPr>
            <a:picLocks noGrp="1" noChangeAspect="1"/>
          </p:cNvPicPr>
          <p:nvPr>
            <p:ph idx="1"/>
          </p:nvPr>
        </p:nvPicPr>
        <p:blipFill>
          <a:blip r:embed="rId2"/>
          <a:stretch>
            <a:fillRect/>
          </a:stretch>
        </p:blipFill>
        <p:spPr>
          <a:xfrm>
            <a:off x="990521" y="1733002"/>
            <a:ext cx="7851784" cy="4584671"/>
          </a:xfrm>
        </p:spPr>
      </p:pic>
    </p:spTree>
    <p:extLst>
      <p:ext uri="{BB962C8B-B14F-4D97-AF65-F5344CB8AC3E}">
        <p14:creationId xmlns:p14="http://schemas.microsoft.com/office/powerpoint/2010/main" val="107819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aph with numbers and lines&#10;&#10;AI-generated content may be incorrect.">
            <a:extLst>
              <a:ext uri="{FF2B5EF4-FFF2-40B4-BE49-F238E27FC236}">
                <a16:creationId xmlns:a16="http://schemas.microsoft.com/office/drawing/2014/main" id="{E9881F92-649C-C8CE-8531-C30C43FD79B8}"/>
              </a:ext>
            </a:extLst>
          </p:cNvPr>
          <p:cNvPicPr>
            <a:picLocks noGrp="1" noChangeAspect="1"/>
          </p:cNvPicPr>
          <p:nvPr>
            <p:ph idx="1"/>
          </p:nvPr>
        </p:nvPicPr>
        <p:blipFill>
          <a:blip r:embed="rId2"/>
          <a:stretch>
            <a:fillRect/>
          </a:stretch>
        </p:blipFill>
        <p:spPr>
          <a:xfrm>
            <a:off x="1108633" y="1733002"/>
            <a:ext cx="7608981" cy="4795838"/>
          </a:xfrm>
        </p:spPr>
      </p:pic>
      <p:sp>
        <p:nvSpPr>
          <p:cNvPr id="4" name="Slide Number Placeholder 3">
            <a:extLst>
              <a:ext uri="{FF2B5EF4-FFF2-40B4-BE49-F238E27FC236}">
                <a16:creationId xmlns:a16="http://schemas.microsoft.com/office/drawing/2014/main" id="{475C9EEC-8EB0-9A34-9CE5-1349A0D8D6D3}"/>
              </a:ext>
            </a:extLst>
          </p:cNvPr>
          <p:cNvSpPr>
            <a:spLocks noGrp="1"/>
          </p:cNvSpPr>
          <p:nvPr>
            <p:ph type="sldNum" sz="quarter" idx="12"/>
          </p:nvPr>
        </p:nvSpPr>
        <p:spPr/>
        <p:txBody>
          <a:bodyPr/>
          <a:lstStyle/>
          <a:p>
            <a:fld id="{43CE56F2-6480-7242-938E-57CEB721612C}" type="slidenum">
              <a:rPr lang="en-US" smtClean="0"/>
              <a:t>16</a:t>
            </a:fld>
            <a:endParaRPr lang="en-US"/>
          </a:p>
        </p:txBody>
      </p:sp>
      <p:sp>
        <p:nvSpPr>
          <p:cNvPr id="5" name="Subtitle 2">
            <a:extLst>
              <a:ext uri="{FF2B5EF4-FFF2-40B4-BE49-F238E27FC236}">
                <a16:creationId xmlns:a16="http://schemas.microsoft.com/office/drawing/2014/main" id="{E6A42C42-5364-DD29-07C8-42491A58FD4C}"/>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GB" sz="3200" b="1" dirty="0"/>
              <a:t>BRICS (except Russia)</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97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aph with numbers and lines&#10;&#10;AI-generated content may be incorrect.">
            <a:extLst>
              <a:ext uri="{FF2B5EF4-FFF2-40B4-BE49-F238E27FC236}">
                <a16:creationId xmlns:a16="http://schemas.microsoft.com/office/drawing/2014/main" id="{3C650AFE-4F18-A8CE-EA23-C9FF025FDFC3}"/>
              </a:ext>
            </a:extLst>
          </p:cNvPr>
          <p:cNvPicPr>
            <a:picLocks noGrp="1" noChangeAspect="1"/>
          </p:cNvPicPr>
          <p:nvPr>
            <p:ph idx="1"/>
          </p:nvPr>
        </p:nvPicPr>
        <p:blipFill>
          <a:blip r:embed="rId2"/>
          <a:stretch>
            <a:fillRect/>
          </a:stretch>
        </p:blipFill>
        <p:spPr>
          <a:xfrm>
            <a:off x="1090990" y="1733002"/>
            <a:ext cx="7592546" cy="4795838"/>
          </a:xfrm>
        </p:spPr>
      </p:pic>
      <p:sp>
        <p:nvSpPr>
          <p:cNvPr id="4" name="Slide Number Placeholder 3">
            <a:extLst>
              <a:ext uri="{FF2B5EF4-FFF2-40B4-BE49-F238E27FC236}">
                <a16:creationId xmlns:a16="http://schemas.microsoft.com/office/drawing/2014/main" id="{B0A1078A-90F1-B7A7-DF84-8F2575C89F61}"/>
              </a:ext>
            </a:extLst>
          </p:cNvPr>
          <p:cNvSpPr>
            <a:spLocks noGrp="1"/>
          </p:cNvSpPr>
          <p:nvPr>
            <p:ph type="sldNum" sz="quarter" idx="12"/>
          </p:nvPr>
        </p:nvSpPr>
        <p:spPr/>
        <p:txBody>
          <a:bodyPr/>
          <a:lstStyle/>
          <a:p>
            <a:fld id="{43CE56F2-6480-7242-938E-57CEB721612C}" type="slidenum">
              <a:rPr lang="en-US" smtClean="0"/>
              <a:t>17</a:t>
            </a:fld>
            <a:endParaRPr lang="en-US"/>
          </a:p>
        </p:txBody>
      </p:sp>
      <p:sp>
        <p:nvSpPr>
          <p:cNvPr id="5" name="Subtitle 2">
            <a:extLst>
              <a:ext uri="{FF2B5EF4-FFF2-40B4-BE49-F238E27FC236}">
                <a16:creationId xmlns:a16="http://schemas.microsoft.com/office/drawing/2014/main" id="{79A63515-6E42-2D5D-8619-8904050DC12D}"/>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GB" sz="3200" b="1" dirty="0"/>
              <a:t>BRICS (except Russia)</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91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7102A-D29E-3FBF-0B22-498676BD40A2}"/>
              </a:ext>
            </a:extLst>
          </p:cNvPr>
          <p:cNvSpPr>
            <a:spLocks noGrp="1"/>
          </p:cNvSpPr>
          <p:nvPr>
            <p:ph type="sldNum" sz="quarter" idx="12"/>
          </p:nvPr>
        </p:nvSpPr>
        <p:spPr/>
        <p:txBody>
          <a:bodyPr/>
          <a:lstStyle/>
          <a:p>
            <a:fld id="{43CE56F2-6480-7242-938E-57CEB721612C}" type="slidenum">
              <a:rPr lang="en-US" smtClean="0"/>
              <a:t>18</a:t>
            </a:fld>
            <a:endParaRPr lang="en-US"/>
          </a:p>
        </p:txBody>
      </p:sp>
      <p:pic>
        <p:nvPicPr>
          <p:cNvPr id="8" name="Content Placeholder 7" descr="A table of information about the strength of a company&#10;&#10;AI-generated content may be incorrect.">
            <a:extLst>
              <a:ext uri="{FF2B5EF4-FFF2-40B4-BE49-F238E27FC236}">
                <a16:creationId xmlns:a16="http://schemas.microsoft.com/office/drawing/2014/main" id="{98D45649-8AB7-C368-E1A3-854947A5957D}"/>
              </a:ext>
            </a:extLst>
          </p:cNvPr>
          <p:cNvPicPr>
            <a:picLocks noGrp="1" noChangeAspect="1"/>
          </p:cNvPicPr>
          <p:nvPr>
            <p:ph idx="1"/>
          </p:nvPr>
        </p:nvPicPr>
        <p:blipFill>
          <a:blip r:embed="rId2"/>
          <a:stretch>
            <a:fillRect/>
          </a:stretch>
        </p:blipFill>
        <p:spPr>
          <a:xfrm>
            <a:off x="757984" y="1733002"/>
            <a:ext cx="9283795" cy="4795838"/>
          </a:xfrm>
        </p:spPr>
      </p:pic>
      <p:sp>
        <p:nvSpPr>
          <p:cNvPr id="5" name="Subtitle 2">
            <a:extLst>
              <a:ext uri="{FF2B5EF4-FFF2-40B4-BE49-F238E27FC236}">
                <a16:creationId xmlns:a16="http://schemas.microsoft.com/office/drawing/2014/main" id="{278C324C-B2B7-F353-58D8-92D34A7F8E0B}"/>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Strengths and Weaknesses</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19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table of financial data&#10;&#10;AI-generated content may be incorrect.">
            <a:extLst>
              <a:ext uri="{FF2B5EF4-FFF2-40B4-BE49-F238E27FC236}">
                <a16:creationId xmlns:a16="http://schemas.microsoft.com/office/drawing/2014/main" id="{5C9726D2-A1E7-BFAF-4B39-8273C6F4817A}"/>
              </a:ext>
            </a:extLst>
          </p:cNvPr>
          <p:cNvPicPr>
            <a:picLocks noGrp="1" noChangeAspect="1"/>
          </p:cNvPicPr>
          <p:nvPr>
            <p:ph idx="1"/>
          </p:nvPr>
        </p:nvPicPr>
        <p:blipFill>
          <a:blip r:embed="rId2"/>
          <a:stretch>
            <a:fillRect/>
          </a:stretch>
        </p:blipFill>
        <p:spPr>
          <a:xfrm>
            <a:off x="3206195" y="1733002"/>
            <a:ext cx="7302560" cy="4239088"/>
          </a:xfrm>
        </p:spPr>
      </p:pic>
      <p:sp>
        <p:nvSpPr>
          <p:cNvPr id="4" name="Slide Number Placeholder 3">
            <a:extLst>
              <a:ext uri="{FF2B5EF4-FFF2-40B4-BE49-F238E27FC236}">
                <a16:creationId xmlns:a16="http://schemas.microsoft.com/office/drawing/2014/main" id="{9C275E80-5019-4EF1-EF28-674E2CBBFD07}"/>
              </a:ext>
            </a:extLst>
          </p:cNvPr>
          <p:cNvSpPr>
            <a:spLocks noGrp="1"/>
          </p:cNvSpPr>
          <p:nvPr>
            <p:ph type="sldNum" sz="quarter" idx="12"/>
          </p:nvPr>
        </p:nvSpPr>
        <p:spPr/>
        <p:txBody>
          <a:bodyPr/>
          <a:lstStyle/>
          <a:p>
            <a:fld id="{43CE56F2-6480-7242-938E-57CEB721612C}" type="slidenum">
              <a:rPr lang="en-US" smtClean="0"/>
              <a:t>19</a:t>
            </a:fld>
            <a:endParaRPr lang="en-US"/>
          </a:p>
        </p:txBody>
      </p:sp>
      <p:sp>
        <p:nvSpPr>
          <p:cNvPr id="5" name="Subtitle 2">
            <a:extLst>
              <a:ext uri="{FF2B5EF4-FFF2-40B4-BE49-F238E27FC236}">
                <a16:creationId xmlns:a16="http://schemas.microsoft.com/office/drawing/2014/main" id="{3949C2E5-B1C1-CF6A-8061-2CD5D0857BAC}"/>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Improvements and Declines</a:t>
            </a:r>
            <a:endParaRPr lang="en-US" sz="30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827EA8E5-3581-DD6D-DD99-BDA823733DDE}"/>
              </a:ext>
            </a:extLst>
          </p:cNvPr>
          <p:cNvSpPr txBox="1">
            <a:spLocks/>
          </p:cNvSpPr>
          <p:nvPr/>
        </p:nvSpPr>
        <p:spPr>
          <a:xfrm>
            <a:off x="975148" y="2035242"/>
            <a:ext cx="2278415" cy="4546311"/>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latin typeface="Arial" panose="020B0604020202020204" pitchFamily="34" charset="0"/>
              </a:rPr>
              <a:t>The criteria below highlight the 15 biggest improvements and the 15 biggest declines in the overall performance of the economy. They are determined by the largest percentage changes in the value of each criterion from one yearbook to the next.</a:t>
            </a:r>
          </a:p>
        </p:txBody>
      </p:sp>
    </p:spTree>
    <p:extLst>
      <p:ext uri="{BB962C8B-B14F-4D97-AF65-F5344CB8AC3E}">
        <p14:creationId xmlns:p14="http://schemas.microsoft.com/office/powerpoint/2010/main" val="391980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F09EB-E53E-3247-B839-2B7F034D2E17}"/>
              </a:ext>
            </a:extLst>
          </p:cNvPr>
          <p:cNvSpPr>
            <a:spLocks noGrp="1"/>
          </p:cNvSpPr>
          <p:nvPr>
            <p:ph idx="1"/>
          </p:nvPr>
        </p:nvSpPr>
        <p:spPr>
          <a:xfrm>
            <a:off x="489817" y="2301981"/>
            <a:ext cx="9824615" cy="4096512"/>
          </a:xfrm>
        </p:spPr>
        <p:txBody>
          <a:bodyPr>
            <a:normAutofit lnSpcReduction="10000"/>
          </a:bodyPr>
          <a:lstStyle/>
          <a:p>
            <a:pPr fontAlgn="ctr"/>
            <a:r>
              <a:rPr lang="en-US" sz="2400" dirty="0"/>
              <a:t>Introduction</a:t>
            </a:r>
            <a:endParaRPr lang="en-ZA" sz="2400" dirty="0"/>
          </a:p>
          <a:p>
            <a:pPr fontAlgn="ctr"/>
            <a:r>
              <a:rPr lang="en-US" sz="2400" dirty="0"/>
              <a:t>Methodology</a:t>
            </a:r>
            <a:endParaRPr lang="en-ZA" sz="2400" dirty="0"/>
          </a:p>
          <a:p>
            <a:r>
              <a:rPr lang="en-US" sz="2400" dirty="0"/>
              <a:t>Overall performance of SA</a:t>
            </a:r>
            <a:endParaRPr lang="en-ZA" sz="2400" dirty="0"/>
          </a:p>
          <a:p>
            <a:r>
              <a:rPr lang="en-US" sz="2400" dirty="0"/>
              <a:t>WCY 2026 Top 10 and Bottom 10</a:t>
            </a:r>
            <a:endParaRPr lang="en-ZA" sz="2400" dirty="0"/>
          </a:p>
          <a:p>
            <a:r>
              <a:rPr lang="en-US" sz="2400" dirty="0"/>
              <a:t>Trends of SA competitiveness factors</a:t>
            </a:r>
            <a:endParaRPr lang="en-ZA" sz="2400" dirty="0"/>
          </a:p>
          <a:p>
            <a:r>
              <a:rPr lang="en-US" sz="2400" dirty="0"/>
              <a:t>2026 competitiveness landscape of SA</a:t>
            </a:r>
            <a:endParaRPr lang="en-ZA" sz="2400" dirty="0"/>
          </a:p>
          <a:p>
            <a:r>
              <a:rPr lang="en-US" sz="2400" dirty="0"/>
              <a:t>Key attractiveness factors by business in SA</a:t>
            </a:r>
            <a:endParaRPr lang="en-ZA" sz="2400" dirty="0"/>
          </a:p>
          <a:p>
            <a:r>
              <a:rPr lang="en-US" sz="2400" dirty="0"/>
              <a:t>Improvements and declines </a:t>
            </a:r>
            <a:endParaRPr lang="en-ZA" sz="2400" dirty="0"/>
          </a:p>
          <a:p>
            <a:r>
              <a:rPr lang="en-US" sz="2400" dirty="0"/>
              <a:t>Strengths and Weaknesses of SA competitiveness</a:t>
            </a:r>
            <a:endParaRPr lang="en-ZA" sz="2400" dirty="0"/>
          </a:p>
        </p:txBody>
      </p:sp>
      <p:sp>
        <p:nvSpPr>
          <p:cNvPr id="4" name="Slide Number Placeholder 3">
            <a:extLst>
              <a:ext uri="{FF2B5EF4-FFF2-40B4-BE49-F238E27FC236}">
                <a16:creationId xmlns:a16="http://schemas.microsoft.com/office/drawing/2014/main" id="{64A4B405-E88D-6F4E-AD5D-F6A9D6F33C97}"/>
              </a:ext>
            </a:extLst>
          </p:cNvPr>
          <p:cNvSpPr>
            <a:spLocks noGrp="1"/>
          </p:cNvSpPr>
          <p:nvPr>
            <p:ph type="sldNum" sz="quarter" idx="12"/>
          </p:nvPr>
        </p:nvSpPr>
        <p:spPr/>
        <p:txBody>
          <a:bodyPr/>
          <a:lstStyle/>
          <a:p>
            <a:fld id="{43CE56F2-6480-7242-938E-57CEB721612C}" type="slidenum">
              <a:rPr lang="en-US" smtClean="0"/>
              <a:t>2</a:t>
            </a:fld>
            <a:endParaRPr lang="en-US"/>
          </a:p>
        </p:txBody>
      </p:sp>
      <p:sp>
        <p:nvSpPr>
          <p:cNvPr id="5" name="Subtitle 2">
            <a:extLst>
              <a:ext uri="{FF2B5EF4-FFF2-40B4-BE49-F238E27FC236}">
                <a16:creationId xmlns:a16="http://schemas.microsoft.com/office/drawing/2014/main" id="{83096255-40B1-944F-A974-4BF293E147CE}"/>
              </a:ext>
            </a:extLst>
          </p:cNvPr>
          <p:cNvSpPr txBox="1">
            <a:spLocks/>
          </p:cNvSpPr>
          <p:nvPr/>
        </p:nvSpPr>
        <p:spPr>
          <a:xfrm>
            <a:off x="489817" y="1693292"/>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OUTLINE</a:t>
            </a:r>
          </a:p>
        </p:txBody>
      </p:sp>
    </p:spTree>
    <p:extLst>
      <p:ext uri="{BB962C8B-B14F-4D97-AF65-F5344CB8AC3E}">
        <p14:creationId xmlns:p14="http://schemas.microsoft.com/office/powerpoint/2010/main" val="4104391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6AD52A-1309-F7B8-E989-87FFF8F59CFC}"/>
              </a:ext>
            </a:extLst>
          </p:cNvPr>
          <p:cNvSpPr>
            <a:spLocks noGrp="1"/>
          </p:cNvSpPr>
          <p:nvPr>
            <p:ph type="sldNum" sz="quarter" idx="12"/>
          </p:nvPr>
        </p:nvSpPr>
        <p:spPr/>
        <p:txBody>
          <a:bodyPr/>
          <a:lstStyle/>
          <a:p>
            <a:fld id="{43CE56F2-6480-7242-938E-57CEB721612C}" type="slidenum">
              <a:rPr lang="en-US" smtClean="0"/>
              <a:t>20</a:t>
            </a:fld>
            <a:endParaRPr lang="en-US"/>
          </a:p>
        </p:txBody>
      </p:sp>
      <p:sp>
        <p:nvSpPr>
          <p:cNvPr id="5" name="Subtitle 2">
            <a:extLst>
              <a:ext uri="{FF2B5EF4-FFF2-40B4-BE49-F238E27FC236}">
                <a16:creationId xmlns:a16="http://schemas.microsoft.com/office/drawing/2014/main" id="{F3A6AAFF-DB2E-C9C6-4A15-E8E0EBD5937C}"/>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200" b="1" dirty="0">
                <a:latin typeface="Arial" panose="020B0604020202020204" pitchFamily="34" charset="0"/>
                <a:cs typeface="Arial" panose="020B0604020202020204" pitchFamily="34" charset="0"/>
              </a:rPr>
              <a:t>Key Attractiveness Indicators</a:t>
            </a:r>
            <a:endParaRPr lang="en-US" sz="30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6991B6E-332D-6C5C-F64B-CAE3B35D84E5}"/>
              </a:ext>
            </a:extLst>
          </p:cNvPr>
          <p:cNvSpPr txBox="1">
            <a:spLocks/>
          </p:cNvSpPr>
          <p:nvPr/>
        </p:nvSpPr>
        <p:spPr>
          <a:xfrm>
            <a:off x="975148" y="2035241"/>
            <a:ext cx="2416638" cy="4434841"/>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buNone/>
            </a:pPr>
            <a:r>
              <a:rPr lang="en-US" sz="1800" dirty="0"/>
              <a:t>From a list of 15 indicators, respondents of the Executive Opinion Survey were asked to select 5 that they perceived as the key attractiveness factors of their economy. The chart shows the percentage of responses per indicator from the highest number of responses to the lowest.</a:t>
            </a:r>
          </a:p>
        </p:txBody>
      </p:sp>
      <p:pic>
        <p:nvPicPr>
          <p:cNvPr id="3" name="Picture 2" descr="A bar chart with text&#10;&#10;AI-generated content may be incorrect.">
            <a:extLst>
              <a:ext uri="{FF2B5EF4-FFF2-40B4-BE49-F238E27FC236}">
                <a16:creationId xmlns:a16="http://schemas.microsoft.com/office/drawing/2014/main" id="{2095A5AE-4EAA-1125-F3DC-0CB708344558}"/>
              </a:ext>
            </a:extLst>
          </p:cNvPr>
          <p:cNvPicPr>
            <a:picLocks noChangeAspect="1"/>
          </p:cNvPicPr>
          <p:nvPr/>
        </p:nvPicPr>
        <p:blipFill>
          <a:blip r:embed="rId2"/>
          <a:stretch>
            <a:fillRect/>
          </a:stretch>
        </p:blipFill>
        <p:spPr>
          <a:xfrm>
            <a:off x="3494259" y="2035242"/>
            <a:ext cx="6902146" cy="4354925"/>
          </a:xfrm>
          <a:prstGeom prst="rect">
            <a:avLst/>
          </a:prstGeom>
        </p:spPr>
      </p:pic>
    </p:spTree>
    <p:extLst>
      <p:ext uri="{BB962C8B-B14F-4D97-AF65-F5344CB8AC3E}">
        <p14:creationId xmlns:p14="http://schemas.microsoft.com/office/powerpoint/2010/main" val="416470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7C4856-2415-5C4D-AB21-49062DBB2AC9}"/>
              </a:ext>
            </a:extLst>
          </p:cNvPr>
          <p:cNvSpPr txBox="1">
            <a:spLocks/>
          </p:cNvSpPr>
          <p:nvPr/>
        </p:nvSpPr>
        <p:spPr>
          <a:xfrm>
            <a:off x="0" y="4201175"/>
            <a:ext cx="10799763" cy="412906"/>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buFont typeface="Arial" panose="020B0604020202020204" pitchFamily="34" charset="0"/>
              <a:buNone/>
            </a:pPr>
            <a:r>
              <a:rPr lang="en-US" sz="30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1770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09AF90-A212-481C-9786-A306BC4C6D7D}"/>
              </a:ext>
            </a:extLst>
          </p:cNvPr>
          <p:cNvSpPr>
            <a:spLocks noGrp="1"/>
          </p:cNvSpPr>
          <p:nvPr>
            <p:ph type="sldNum" sz="quarter" idx="12"/>
          </p:nvPr>
        </p:nvSpPr>
        <p:spPr/>
        <p:txBody>
          <a:bodyPr/>
          <a:lstStyle/>
          <a:p>
            <a:fld id="{43CE56F2-6480-7242-938E-57CEB721612C}" type="slidenum">
              <a:rPr lang="en-US" smtClean="0"/>
              <a:t>3</a:t>
            </a:fld>
            <a:endParaRPr lang="en-US"/>
          </a:p>
        </p:txBody>
      </p:sp>
      <p:sp>
        <p:nvSpPr>
          <p:cNvPr id="5" name="Content Placeholder 2">
            <a:extLst>
              <a:ext uri="{FF2B5EF4-FFF2-40B4-BE49-F238E27FC236}">
                <a16:creationId xmlns:a16="http://schemas.microsoft.com/office/drawing/2014/main" id="{F8261670-D29D-C5C3-C4B7-AD59B81E07D9}"/>
              </a:ext>
            </a:extLst>
          </p:cNvPr>
          <p:cNvSpPr txBox="1">
            <a:spLocks/>
          </p:cNvSpPr>
          <p:nvPr/>
        </p:nvSpPr>
        <p:spPr>
          <a:xfrm>
            <a:off x="975148" y="1980461"/>
            <a:ext cx="9082131" cy="822406"/>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000" dirty="0"/>
              <a:t>“the ability of a country to facilitate an environment in which enterprises can generate </a:t>
            </a:r>
            <a:r>
              <a:rPr lang="en-US" sz="2000" b="1" dirty="0"/>
              <a:t>sustainable value</a:t>
            </a:r>
            <a:r>
              <a:rPr lang="en-US" sz="2000" dirty="0"/>
              <a:t>,”</a:t>
            </a:r>
          </a:p>
        </p:txBody>
      </p:sp>
      <p:sp>
        <p:nvSpPr>
          <p:cNvPr id="6" name="Slide Number Placeholder 3">
            <a:extLst>
              <a:ext uri="{FF2B5EF4-FFF2-40B4-BE49-F238E27FC236}">
                <a16:creationId xmlns:a16="http://schemas.microsoft.com/office/drawing/2014/main" id="{E91C5D92-A48E-74E8-4BEF-0CE14626C3F8}"/>
              </a:ext>
            </a:extLst>
          </p:cNvPr>
          <p:cNvSpPr txBox="1">
            <a:spLocks/>
          </p:cNvSpPr>
          <p:nvPr/>
        </p:nvSpPr>
        <p:spPr>
          <a:xfrm>
            <a:off x="7627332" y="7006700"/>
            <a:ext cx="2429947" cy="402483"/>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3CE56F2-6480-7242-938E-57CEB721612C}" type="slidenum">
              <a:rPr lang="en-US" smtClean="0"/>
              <a:pPr/>
              <a:t>3</a:t>
            </a:fld>
            <a:endParaRPr lang="en-US"/>
          </a:p>
        </p:txBody>
      </p:sp>
      <p:sp>
        <p:nvSpPr>
          <p:cNvPr id="7" name="Subtitle 2">
            <a:extLst>
              <a:ext uri="{FF2B5EF4-FFF2-40B4-BE49-F238E27FC236}">
                <a16:creationId xmlns:a16="http://schemas.microsoft.com/office/drawing/2014/main" id="{2F330D1A-BD85-90D7-19F2-6C4E552F26B0}"/>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IMD COMPETITIVENESS</a:t>
            </a:r>
          </a:p>
        </p:txBody>
      </p:sp>
      <p:pic>
        <p:nvPicPr>
          <p:cNvPr id="2" name="Picture 1">
            <a:extLst>
              <a:ext uri="{FF2B5EF4-FFF2-40B4-BE49-F238E27FC236}">
                <a16:creationId xmlns:a16="http://schemas.microsoft.com/office/drawing/2014/main" id="{6D045244-D9BD-256A-AB8E-B283ABFEF83E}"/>
              </a:ext>
            </a:extLst>
          </p:cNvPr>
          <p:cNvPicPr>
            <a:picLocks noChangeAspect="1"/>
          </p:cNvPicPr>
          <p:nvPr/>
        </p:nvPicPr>
        <p:blipFill>
          <a:blip r:embed="rId2"/>
          <a:srcRect/>
          <a:stretch/>
        </p:blipFill>
        <p:spPr>
          <a:xfrm>
            <a:off x="1161966" y="2787820"/>
            <a:ext cx="6707416" cy="3070983"/>
          </a:xfrm>
          <a:prstGeom prst="rect">
            <a:avLst/>
          </a:prstGeom>
        </p:spPr>
      </p:pic>
      <p:sp>
        <p:nvSpPr>
          <p:cNvPr id="8" name="TextBox 7">
            <a:extLst>
              <a:ext uri="{FF2B5EF4-FFF2-40B4-BE49-F238E27FC236}">
                <a16:creationId xmlns:a16="http://schemas.microsoft.com/office/drawing/2014/main" id="{3720FB91-4138-C942-F8EE-4498ED13F6EF}"/>
              </a:ext>
            </a:extLst>
          </p:cNvPr>
          <p:cNvSpPr txBox="1"/>
          <p:nvPr/>
        </p:nvSpPr>
        <p:spPr>
          <a:xfrm>
            <a:off x="975148" y="5858803"/>
            <a:ext cx="9380708" cy="707886"/>
          </a:xfrm>
          <a:prstGeom prst="rect">
            <a:avLst/>
          </a:prstGeom>
          <a:noFill/>
        </p:spPr>
        <p:txBody>
          <a:bodyPr wrap="square">
            <a:spAutoFit/>
          </a:bodyPr>
          <a:lstStyle/>
          <a:p>
            <a:pPr marL="0" indent="0">
              <a:buFont typeface="Arial" panose="020B0604020202020204" pitchFamily="34" charset="0"/>
              <a:buNone/>
            </a:pPr>
            <a:r>
              <a:rPr lang="en-US" sz="2000" dirty="0"/>
              <a:t>…sustainable value creation is the long-term capacity of enterprises to remain profitable, create fulfilling jobs, while minimizing the environmental impact of their activities.</a:t>
            </a:r>
          </a:p>
        </p:txBody>
      </p:sp>
    </p:spTree>
    <p:extLst>
      <p:ext uri="{BB962C8B-B14F-4D97-AF65-F5344CB8AC3E}">
        <p14:creationId xmlns:p14="http://schemas.microsoft.com/office/powerpoint/2010/main" val="113592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BA6901-06E0-CDEE-3A0D-6C426B669152}"/>
              </a:ext>
            </a:extLst>
          </p:cNvPr>
          <p:cNvSpPr>
            <a:spLocks noGrp="1"/>
          </p:cNvSpPr>
          <p:nvPr>
            <p:ph type="sldNum" sz="quarter" idx="12"/>
          </p:nvPr>
        </p:nvSpPr>
        <p:spPr/>
        <p:txBody>
          <a:bodyPr/>
          <a:lstStyle/>
          <a:p>
            <a:fld id="{43CE56F2-6480-7242-938E-57CEB721612C}" type="slidenum">
              <a:rPr lang="en-US" smtClean="0"/>
              <a:t>4</a:t>
            </a:fld>
            <a:endParaRPr lang="en-US"/>
          </a:p>
        </p:txBody>
      </p:sp>
      <p:sp>
        <p:nvSpPr>
          <p:cNvPr id="5" name="Content Placeholder 2">
            <a:extLst>
              <a:ext uri="{FF2B5EF4-FFF2-40B4-BE49-F238E27FC236}">
                <a16:creationId xmlns:a16="http://schemas.microsoft.com/office/drawing/2014/main" id="{43FD7FB0-5F98-FC04-6EA8-ACDCD8F44D8B}"/>
              </a:ext>
            </a:extLst>
          </p:cNvPr>
          <p:cNvSpPr txBox="1">
            <a:spLocks/>
          </p:cNvSpPr>
          <p:nvPr/>
        </p:nvSpPr>
        <p:spPr>
          <a:xfrm>
            <a:off x="975148" y="1980460"/>
            <a:ext cx="9082131" cy="4420339"/>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800" dirty="0"/>
              <a:t>World Competitiveness Yearbook (WCY) </a:t>
            </a:r>
          </a:p>
          <a:p>
            <a:pPr lvl="1"/>
            <a:r>
              <a:rPr lang="en-US" sz="2400" dirty="0"/>
              <a:t>An annual publication that compares the competitiveness of 70 countries since 1989</a:t>
            </a:r>
          </a:p>
          <a:p>
            <a:r>
              <a:rPr lang="en-US" sz="2800" dirty="0"/>
              <a:t>The Institute for Management Development (IMD) WCY</a:t>
            </a:r>
          </a:p>
          <a:p>
            <a:r>
              <a:rPr lang="en-US" sz="2800" dirty="0"/>
              <a:t>Published by the IMD based in Switzerland</a:t>
            </a:r>
          </a:p>
          <a:p>
            <a:r>
              <a:rPr lang="en-US" sz="2800" dirty="0"/>
              <a:t>Institute for Management Development (IMD) Partner Institutes. Productivity SA is the Partner Institute</a:t>
            </a:r>
          </a:p>
          <a:p>
            <a:r>
              <a:rPr lang="en-US" sz="2800" dirty="0"/>
              <a:t>Key objective of the WCY publication </a:t>
            </a:r>
          </a:p>
          <a:p>
            <a:pPr lvl="1"/>
            <a:r>
              <a:rPr lang="en-US" sz="2400" dirty="0"/>
              <a:t>Assessment of countries’ global competitiveness  </a:t>
            </a:r>
          </a:p>
        </p:txBody>
      </p:sp>
      <p:sp>
        <p:nvSpPr>
          <p:cNvPr id="6" name="Subtitle 2">
            <a:extLst>
              <a:ext uri="{FF2B5EF4-FFF2-40B4-BE49-F238E27FC236}">
                <a16:creationId xmlns:a16="http://schemas.microsoft.com/office/drawing/2014/main" id="{3BC34B57-57A7-CEED-25A4-6485D3621781}"/>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IMD WCY</a:t>
            </a:r>
          </a:p>
        </p:txBody>
      </p:sp>
    </p:spTree>
    <p:extLst>
      <p:ext uri="{BB962C8B-B14F-4D97-AF65-F5344CB8AC3E}">
        <p14:creationId xmlns:p14="http://schemas.microsoft.com/office/powerpoint/2010/main" val="64513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09A05C-D085-3209-48E2-47AE664BFB64}"/>
              </a:ext>
            </a:extLst>
          </p:cNvPr>
          <p:cNvSpPr>
            <a:spLocks noGrp="1"/>
          </p:cNvSpPr>
          <p:nvPr>
            <p:ph type="sldNum" sz="quarter" idx="12"/>
          </p:nvPr>
        </p:nvSpPr>
        <p:spPr/>
        <p:txBody>
          <a:bodyPr/>
          <a:lstStyle/>
          <a:p>
            <a:fld id="{43CE56F2-6480-7242-938E-57CEB721612C}" type="slidenum">
              <a:rPr lang="en-US" smtClean="0"/>
              <a:t>5</a:t>
            </a:fld>
            <a:endParaRPr lang="en-US"/>
          </a:p>
        </p:txBody>
      </p:sp>
      <p:sp>
        <p:nvSpPr>
          <p:cNvPr id="5" name="Content Placeholder 2">
            <a:extLst>
              <a:ext uri="{FF2B5EF4-FFF2-40B4-BE49-F238E27FC236}">
                <a16:creationId xmlns:a16="http://schemas.microsoft.com/office/drawing/2014/main" id="{F160B47C-BF98-480E-9581-6FC2E6BD871E}"/>
              </a:ext>
            </a:extLst>
          </p:cNvPr>
          <p:cNvSpPr txBox="1">
            <a:spLocks/>
          </p:cNvSpPr>
          <p:nvPr/>
        </p:nvSpPr>
        <p:spPr>
          <a:xfrm>
            <a:off x="975148" y="1980460"/>
            <a:ext cx="9082131" cy="4420339"/>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000" b="1" dirty="0"/>
              <a:t>The report is based on </a:t>
            </a:r>
          </a:p>
          <a:p>
            <a:r>
              <a:rPr lang="en-US" sz="2000" b="1" dirty="0"/>
              <a:t>Statistical data </a:t>
            </a:r>
            <a:r>
              <a:rPr lang="en-US" sz="2000" dirty="0"/>
              <a:t>obtained from international and national sources such as World Bank, Stats SA, SARB, etc. </a:t>
            </a:r>
          </a:p>
          <a:p>
            <a:r>
              <a:rPr lang="en-US" sz="2000" b="1" dirty="0"/>
              <a:t>Perception (qualitative) </a:t>
            </a:r>
            <a:r>
              <a:rPr lang="en-US" sz="2000" dirty="0"/>
              <a:t>survey obtained through the Executive Opinion Survey (EOS) completed by business leaders in the private sector</a:t>
            </a:r>
          </a:p>
          <a:p>
            <a:pPr marL="0" indent="0">
              <a:buNone/>
            </a:pPr>
            <a:r>
              <a:rPr lang="en-US" sz="2000" dirty="0"/>
              <a:t>Perception (qualitative) survey complements statistical data</a:t>
            </a:r>
          </a:p>
          <a:p>
            <a:pPr marL="0" indent="0">
              <a:buNone/>
            </a:pPr>
            <a:r>
              <a:rPr lang="en-US" sz="2000" dirty="0"/>
              <a:t>Quantify issues that are not easily measurable (e.g. management practices, </a:t>
            </a:r>
            <a:r>
              <a:rPr lang="en-US" sz="2000" dirty="0" err="1"/>
              <a:t>labour</a:t>
            </a:r>
            <a:r>
              <a:rPr lang="en-US" sz="2000" dirty="0"/>
              <a:t> relations, etc.)</a:t>
            </a:r>
          </a:p>
          <a:p>
            <a:endParaRPr lang="en-US" sz="900" dirty="0"/>
          </a:p>
          <a:p>
            <a:pPr marL="0" indent="0">
              <a:buNone/>
            </a:pPr>
            <a:r>
              <a:rPr lang="en-US" sz="2000" b="1" dirty="0"/>
              <a:t>WCY 2026 comprises</a:t>
            </a:r>
          </a:p>
          <a:p>
            <a:r>
              <a:rPr lang="en-US" sz="2000" dirty="0"/>
              <a:t>2025 statistical data and 2026 opinion survey</a:t>
            </a:r>
          </a:p>
          <a:p>
            <a:r>
              <a:rPr lang="en-US" sz="2000" dirty="0"/>
              <a:t>Opinion survey runs from January to March 2026</a:t>
            </a:r>
          </a:p>
        </p:txBody>
      </p:sp>
      <p:sp>
        <p:nvSpPr>
          <p:cNvPr id="6" name="Subtitle 2">
            <a:extLst>
              <a:ext uri="{FF2B5EF4-FFF2-40B4-BE49-F238E27FC236}">
                <a16:creationId xmlns:a16="http://schemas.microsoft.com/office/drawing/2014/main" id="{31B6AA70-5D10-B16F-08DB-0D75ACFA5FC0}"/>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IMD WCY Methodology</a:t>
            </a:r>
          </a:p>
        </p:txBody>
      </p:sp>
    </p:spTree>
    <p:extLst>
      <p:ext uri="{BB962C8B-B14F-4D97-AF65-F5344CB8AC3E}">
        <p14:creationId xmlns:p14="http://schemas.microsoft.com/office/powerpoint/2010/main" val="82666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880ADB-25E3-49F8-498A-0B7AFB52F470}"/>
              </a:ext>
            </a:extLst>
          </p:cNvPr>
          <p:cNvSpPr>
            <a:spLocks noGrp="1"/>
          </p:cNvSpPr>
          <p:nvPr>
            <p:ph type="sldNum" sz="quarter" idx="12"/>
          </p:nvPr>
        </p:nvSpPr>
        <p:spPr/>
        <p:txBody>
          <a:bodyPr/>
          <a:lstStyle/>
          <a:p>
            <a:fld id="{43CE56F2-6480-7242-938E-57CEB721612C}" type="slidenum">
              <a:rPr lang="en-US" smtClean="0"/>
              <a:t>6</a:t>
            </a:fld>
            <a:endParaRPr lang="en-US"/>
          </a:p>
        </p:txBody>
      </p:sp>
      <p:sp>
        <p:nvSpPr>
          <p:cNvPr id="5" name="Subtitle 2">
            <a:extLst>
              <a:ext uri="{FF2B5EF4-FFF2-40B4-BE49-F238E27FC236}">
                <a16:creationId xmlns:a16="http://schemas.microsoft.com/office/drawing/2014/main" id="{5DDF0365-6E44-6005-9A51-160272FDA7AE}"/>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IMD WCY Methodology</a:t>
            </a:r>
          </a:p>
        </p:txBody>
      </p:sp>
      <p:pic>
        <p:nvPicPr>
          <p:cNvPr id="6" name="Picture 5">
            <a:extLst>
              <a:ext uri="{FF2B5EF4-FFF2-40B4-BE49-F238E27FC236}">
                <a16:creationId xmlns:a16="http://schemas.microsoft.com/office/drawing/2014/main" id="{BFF15CCE-BA6D-0939-3888-BD26E34CABA5}"/>
              </a:ext>
            </a:extLst>
          </p:cNvPr>
          <p:cNvPicPr>
            <a:picLocks noChangeAspect="1"/>
          </p:cNvPicPr>
          <p:nvPr/>
        </p:nvPicPr>
        <p:blipFill>
          <a:blip r:embed="rId2"/>
          <a:srcRect/>
          <a:stretch/>
        </p:blipFill>
        <p:spPr>
          <a:xfrm>
            <a:off x="1093316" y="1967788"/>
            <a:ext cx="6534016" cy="4576149"/>
          </a:xfrm>
          <a:prstGeom prst="rect">
            <a:avLst/>
          </a:prstGeom>
        </p:spPr>
      </p:pic>
    </p:spTree>
    <p:extLst>
      <p:ext uri="{BB962C8B-B14F-4D97-AF65-F5344CB8AC3E}">
        <p14:creationId xmlns:p14="http://schemas.microsoft.com/office/powerpoint/2010/main" val="362649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808F6-1396-58BC-A062-EA099C4DED99}"/>
              </a:ext>
            </a:extLst>
          </p:cNvPr>
          <p:cNvSpPr>
            <a:spLocks noGrp="1"/>
          </p:cNvSpPr>
          <p:nvPr>
            <p:ph type="sldNum" sz="quarter" idx="12"/>
          </p:nvPr>
        </p:nvSpPr>
        <p:spPr/>
        <p:txBody>
          <a:bodyPr/>
          <a:lstStyle/>
          <a:p>
            <a:fld id="{43CE56F2-6480-7242-938E-57CEB721612C}" type="slidenum">
              <a:rPr lang="en-US" smtClean="0"/>
              <a:t>7</a:t>
            </a:fld>
            <a:endParaRPr lang="en-US"/>
          </a:p>
        </p:txBody>
      </p:sp>
      <p:sp>
        <p:nvSpPr>
          <p:cNvPr id="5" name="Content Placeholder 2">
            <a:extLst>
              <a:ext uri="{FF2B5EF4-FFF2-40B4-BE49-F238E27FC236}">
                <a16:creationId xmlns:a16="http://schemas.microsoft.com/office/drawing/2014/main" id="{01BB54F3-FAF2-F76B-FA13-08944DF23108}"/>
              </a:ext>
            </a:extLst>
          </p:cNvPr>
          <p:cNvSpPr txBox="1">
            <a:spLocks/>
          </p:cNvSpPr>
          <p:nvPr/>
        </p:nvSpPr>
        <p:spPr>
          <a:xfrm>
            <a:off x="975148" y="1980460"/>
            <a:ext cx="9082131" cy="4420339"/>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800" b="1" dirty="0">
                <a:latin typeface="Arial" panose="020B0604020202020204" pitchFamily="34" charset="0"/>
              </a:rPr>
              <a:t>South Africa </a:t>
            </a:r>
            <a:r>
              <a:rPr lang="en-US" sz="2800" dirty="0">
                <a:latin typeface="Arial" panose="020B0604020202020204" pitchFamily="34" charset="0"/>
              </a:rPr>
              <a:t>ranked 54</a:t>
            </a:r>
            <a:r>
              <a:rPr lang="en-US" sz="2800" baseline="30000" dirty="0">
                <a:latin typeface="Arial" panose="020B0604020202020204" pitchFamily="34" charset="0"/>
              </a:rPr>
              <a:t>th</a:t>
            </a:r>
            <a:r>
              <a:rPr lang="en-US" sz="2800" dirty="0">
                <a:latin typeface="Arial" panose="020B0604020202020204" pitchFamily="34" charset="0"/>
              </a:rPr>
              <a:t> out of 70</a:t>
            </a:r>
            <a:r>
              <a:rPr lang="en-US" sz="2800" baseline="30000" dirty="0">
                <a:latin typeface="Arial" panose="020B0604020202020204" pitchFamily="34" charset="0"/>
              </a:rPr>
              <a:t>th</a:t>
            </a:r>
            <a:r>
              <a:rPr lang="en-US" sz="2800" dirty="0">
                <a:latin typeface="Arial" panose="020B0604020202020204" pitchFamily="34" charset="0"/>
              </a:rPr>
              <a:t> countries</a:t>
            </a:r>
          </a:p>
          <a:p>
            <a:pPr marL="285750" indent="-285750">
              <a:spcAft>
                <a:spcPts val="600"/>
              </a:spcAft>
            </a:pPr>
            <a:r>
              <a:rPr lang="en-US" sz="2000" dirty="0">
                <a:latin typeface="Arial" panose="020B0604020202020204" pitchFamily="34" charset="0"/>
              </a:rPr>
              <a:t>Improvement  from 64</a:t>
            </a:r>
            <a:r>
              <a:rPr lang="en-US" sz="2000" baseline="30000" dirty="0">
                <a:latin typeface="Arial" panose="020B0604020202020204" pitchFamily="34" charset="0"/>
              </a:rPr>
              <a:t>th</a:t>
            </a:r>
            <a:r>
              <a:rPr lang="en-US" sz="2000" dirty="0">
                <a:latin typeface="Arial" panose="020B0604020202020204" pitchFamily="34" charset="0"/>
              </a:rPr>
              <a:t> position in 2025</a:t>
            </a:r>
          </a:p>
          <a:p>
            <a:pPr marL="285750" indent="-285750">
              <a:spcAft>
                <a:spcPts val="600"/>
              </a:spcAft>
            </a:pPr>
            <a:r>
              <a:rPr lang="en-US" sz="2000" dirty="0">
                <a:latin typeface="Arial" panose="020B0604020202020204" pitchFamily="34" charset="0"/>
              </a:rPr>
              <a:t>Comparator countries, between 2025 and 2026, </a:t>
            </a:r>
            <a:r>
              <a:rPr lang="en-US" sz="2000" b="1" dirty="0">
                <a:latin typeface="Arial" panose="020B0604020202020204" pitchFamily="34" charset="0"/>
              </a:rPr>
              <a:t>Brazil</a:t>
            </a:r>
            <a:r>
              <a:rPr lang="en-US" sz="2000" dirty="0">
                <a:latin typeface="Arial" panose="020B0604020202020204" pitchFamily="34" charset="0"/>
              </a:rPr>
              <a:t> (58th to 65</a:t>
            </a:r>
            <a:r>
              <a:rPr lang="en-US" sz="2000" baseline="30000" dirty="0">
                <a:latin typeface="Arial" panose="020B0604020202020204" pitchFamily="34" charset="0"/>
              </a:rPr>
              <a:t>th</a:t>
            </a:r>
            <a:r>
              <a:rPr lang="en-US" sz="2000" dirty="0">
                <a:latin typeface="Arial" panose="020B0604020202020204" pitchFamily="34" charset="0"/>
              </a:rPr>
              <a:t> ), </a:t>
            </a:r>
            <a:br>
              <a:rPr lang="en-US" sz="2000" dirty="0">
                <a:latin typeface="Arial" panose="020B0604020202020204" pitchFamily="34" charset="0"/>
              </a:rPr>
            </a:br>
            <a:r>
              <a:rPr lang="en-US" sz="2000" b="1" dirty="0">
                <a:latin typeface="Arial" panose="020B0604020202020204" pitchFamily="34" charset="0"/>
              </a:rPr>
              <a:t>India</a:t>
            </a:r>
            <a:r>
              <a:rPr lang="en-US" sz="2000" dirty="0">
                <a:latin typeface="Arial" panose="020B0604020202020204" pitchFamily="34" charset="0"/>
              </a:rPr>
              <a:t> (41</a:t>
            </a:r>
            <a:r>
              <a:rPr lang="en-US" sz="2000" baseline="30000" dirty="0">
                <a:latin typeface="Arial" panose="020B0604020202020204" pitchFamily="34" charset="0"/>
              </a:rPr>
              <a:t>st </a:t>
            </a:r>
            <a:r>
              <a:rPr lang="en-US" sz="2000" dirty="0">
                <a:latin typeface="Arial" panose="020B0604020202020204" pitchFamily="34" charset="0"/>
              </a:rPr>
              <a:t>to 44</a:t>
            </a:r>
            <a:r>
              <a:rPr lang="en-US" sz="2000" baseline="30000" dirty="0">
                <a:latin typeface="Arial" panose="020B0604020202020204" pitchFamily="34" charset="0"/>
              </a:rPr>
              <a:t>th</a:t>
            </a:r>
            <a:r>
              <a:rPr lang="en-US" sz="2000" dirty="0">
                <a:latin typeface="Arial" panose="020B0604020202020204" pitchFamily="34" charset="0"/>
              </a:rPr>
              <a:t>) &amp; </a:t>
            </a:r>
            <a:r>
              <a:rPr lang="en-US" sz="2000" b="1" dirty="0">
                <a:latin typeface="Arial" panose="020B0604020202020204" pitchFamily="34" charset="0"/>
              </a:rPr>
              <a:t>China</a:t>
            </a:r>
            <a:r>
              <a:rPr lang="en-US" sz="2000" dirty="0">
                <a:latin typeface="Arial" panose="020B0604020202020204" pitchFamily="34" charset="0"/>
              </a:rPr>
              <a:t> (16</a:t>
            </a:r>
            <a:r>
              <a:rPr lang="en-US" sz="2000" baseline="30000" dirty="0">
                <a:latin typeface="Arial" panose="020B0604020202020204" pitchFamily="34" charset="0"/>
              </a:rPr>
              <a:t>th</a:t>
            </a:r>
            <a:r>
              <a:rPr lang="en-US" sz="2000" dirty="0">
                <a:latin typeface="Arial" panose="020B0604020202020204" pitchFamily="34" charset="0"/>
              </a:rPr>
              <a:t> to 12</a:t>
            </a:r>
            <a:r>
              <a:rPr lang="en-US" sz="2000" baseline="30000" dirty="0">
                <a:latin typeface="Arial" panose="020B0604020202020204" pitchFamily="34" charset="0"/>
              </a:rPr>
              <a:t>th</a:t>
            </a:r>
            <a:r>
              <a:rPr lang="en-US" sz="2000" dirty="0">
                <a:latin typeface="Arial" panose="020B0604020202020204" pitchFamily="34" charset="0"/>
              </a:rPr>
              <a:t>) </a:t>
            </a:r>
          </a:p>
          <a:p>
            <a:pPr marL="285750" indent="-285750">
              <a:spcAft>
                <a:spcPts val="600"/>
              </a:spcAft>
            </a:pPr>
            <a:r>
              <a:rPr lang="en-US" sz="2000" b="1" dirty="0">
                <a:latin typeface="Arial" panose="020B0604020202020204" pitchFamily="34" charset="0"/>
              </a:rPr>
              <a:t>Botswana</a:t>
            </a:r>
            <a:r>
              <a:rPr lang="en-US" sz="2000" dirty="0">
                <a:latin typeface="Arial" panose="020B0604020202020204" pitchFamily="34" charset="0"/>
              </a:rPr>
              <a:t> (59</a:t>
            </a:r>
            <a:r>
              <a:rPr lang="en-US" sz="2000" baseline="30000" dirty="0">
                <a:latin typeface="Arial" panose="020B0604020202020204" pitchFamily="34" charset="0"/>
              </a:rPr>
              <a:t>th</a:t>
            </a:r>
            <a:r>
              <a:rPr lang="en-US" sz="2000" dirty="0">
                <a:latin typeface="Arial" panose="020B0604020202020204" pitchFamily="34" charset="0"/>
              </a:rPr>
              <a:t> to 66</a:t>
            </a:r>
            <a:r>
              <a:rPr lang="en-US" sz="2000" baseline="30000" dirty="0">
                <a:latin typeface="Arial" panose="020B0604020202020204" pitchFamily="34" charset="0"/>
              </a:rPr>
              <a:t>th</a:t>
            </a:r>
            <a:r>
              <a:rPr lang="en-US" sz="2000" dirty="0">
                <a:latin typeface="Arial" panose="020B0604020202020204" pitchFamily="34" charset="0"/>
              </a:rPr>
              <a:t>), </a:t>
            </a:r>
            <a:r>
              <a:rPr lang="en-US" sz="2000" b="1" dirty="0">
                <a:latin typeface="Arial" panose="020B0604020202020204" pitchFamily="34" charset="0"/>
              </a:rPr>
              <a:t>Nigeria</a:t>
            </a:r>
            <a:r>
              <a:rPr lang="en-US" sz="2000" dirty="0">
                <a:latin typeface="Arial" panose="020B0604020202020204" pitchFamily="34" charset="0"/>
              </a:rPr>
              <a:t> (67</a:t>
            </a:r>
            <a:r>
              <a:rPr lang="en-US" sz="2000" baseline="30000" dirty="0">
                <a:latin typeface="Arial" panose="020B0604020202020204" pitchFamily="34" charset="0"/>
              </a:rPr>
              <a:t>th</a:t>
            </a:r>
            <a:r>
              <a:rPr lang="en-US" sz="2000" dirty="0">
                <a:latin typeface="Arial" panose="020B0604020202020204" pitchFamily="34" charset="0"/>
              </a:rPr>
              <a:t> to 68</a:t>
            </a:r>
            <a:r>
              <a:rPr lang="en-US" sz="2000" baseline="30000" dirty="0">
                <a:latin typeface="Arial" panose="020B0604020202020204" pitchFamily="34" charset="0"/>
              </a:rPr>
              <a:t>th</a:t>
            </a:r>
            <a:r>
              <a:rPr lang="en-US" sz="2000" dirty="0">
                <a:latin typeface="Arial" panose="020B0604020202020204" pitchFamily="34" charset="0"/>
              </a:rPr>
              <a:t>) ,Ghana (61</a:t>
            </a:r>
            <a:r>
              <a:rPr lang="en-US" sz="2000" baseline="30000" dirty="0">
                <a:latin typeface="Arial" panose="020B0604020202020204" pitchFamily="34" charset="0"/>
              </a:rPr>
              <a:t>st</a:t>
            </a:r>
            <a:r>
              <a:rPr lang="en-US" sz="2000" dirty="0">
                <a:latin typeface="Arial" panose="020B0604020202020204" pitchFamily="34" charset="0"/>
              </a:rPr>
              <a:t> to 64</a:t>
            </a:r>
            <a:r>
              <a:rPr lang="en-US" sz="2000" baseline="30000" dirty="0">
                <a:latin typeface="Arial" panose="020B0604020202020204" pitchFamily="34" charset="0"/>
              </a:rPr>
              <a:t>th</a:t>
            </a:r>
            <a:r>
              <a:rPr lang="en-US" sz="2000" dirty="0">
                <a:latin typeface="Arial" panose="020B0604020202020204" pitchFamily="34" charset="0"/>
              </a:rPr>
              <a:t> ), </a:t>
            </a:r>
            <a:r>
              <a:rPr lang="en-US" sz="2000" b="1" dirty="0">
                <a:latin typeface="Arial" panose="020B0604020202020204" pitchFamily="34" charset="0"/>
              </a:rPr>
              <a:t>Kenya</a:t>
            </a:r>
            <a:r>
              <a:rPr lang="en-US" sz="2000" dirty="0">
                <a:latin typeface="Arial" panose="020B0604020202020204" pitchFamily="34" charset="0"/>
              </a:rPr>
              <a:t> (56</a:t>
            </a:r>
            <a:r>
              <a:rPr lang="en-US" sz="2000" baseline="30000" dirty="0">
                <a:latin typeface="Arial" panose="020B0604020202020204" pitchFamily="34" charset="0"/>
              </a:rPr>
              <a:t>th</a:t>
            </a:r>
            <a:r>
              <a:rPr lang="en-US" sz="2000" dirty="0">
                <a:latin typeface="Arial" panose="020B0604020202020204" pitchFamily="34" charset="0"/>
              </a:rPr>
              <a:t>  to 55</a:t>
            </a:r>
            <a:r>
              <a:rPr lang="en-US" sz="2000" baseline="30000" dirty="0">
                <a:latin typeface="Arial" panose="020B0604020202020204" pitchFamily="34" charset="0"/>
              </a:rPr>
              <a:t>th</a:t>
            </a:r>
            <a:r>
              <a:rPr lang="en-US" sz="2000" dirty="0">
                <a:latin typeface="Arial" panose="020B0604020202020204" pitchFamily="34" charset="0"/>
              </a:rPr>
              <a:t> ) and </a:t>
            </a:r>
            <a:r>
              <a:rPr lang="en-US" sz="2000" b="1" dirty="0">
                <a:latin typeface="Arial" panose="020B0604020202020204" pitchFamily="34" charset="0"/>
              </a:rPr>
              <a:t>Namibia</a:t>
            </a:r>
            <a:r>
              <a:rPr lang="en-US" sz="2000" dirty="0">
                <a:latin typeface="Arial" panose="020B0604020202020204" pitchFamily="34" charset="0"/>
              </a:rPr>
              <a:t> (68</a:t>
            </a:r>
            <a:r>
              <a:rPr lang="en-US" sz="2000" baseline="30000" dirty="0">
                <a:latin typeface="Arial" panose="020B0604020202020204" pitchFamily="34" charset="0"/>
              </a:rPr>
              <a:t>th</a:t>
            </a:r>
            <a:r>
              <a:rPr lang="en-US" sz="2000" dirty="0">
                <a:latin typeface="Arial" panose="020B0604020202020204" pitchFamily="34" charset="0"/>
              </a:rPr>
              <a:t>  to 69</a:t>
            </a:r>
            <a:r>
              <a:rPr lang="en-US" sz="2000" baseline="30000" dirty="0">
                <a:latin typeface="Arial" panose="020B0604020202020204" pitchFamily="34" charset="0"/>
              </a:rPr>
              <a:t>th</a:t>
            </a:r>
            <a:r>
              <a:rPr lang="en-US" sz="2000" dirty="0">
                <a:latin typeface="Arial" panose="020B0604020202020204" pitchFamily="34" charset="0"/>
              </a:rPr>
              <a:t> )</a:t>
            </a:r>
          </a:p>
          <a:p>
            <a:pPr marL="285750" indent="-285750">
              <a:spcAft>
                <a:spcPts val="600"/>
              </a:spcAft>
            </a:pPr>
            <a:r>
              <a:rPr lang="en-GB" sz="2000" b="1" dirty="0">
                <a:latin typeface="Arial" panose="020B0604020202020204" pitchFamily="34" charset="0"/>
              </a:rPr>
              <a:t>Vietnam</a:t>
            </a:r>
            <a:r>
              <a:rPr lang="en-GB" sz="2000" dirty="0">
                <a:latin typeface="Arial" panose="020B0604020202020204" pitchFamily="34" charset="0"/>
              </a:rPr>
              <a:t> (27</a:t>
            </a:r>
            <a:r>
              <a:rPr lang="en-GB" sz="2000" baseline="30000" dirty="0">
                <a:latin typeface="Arial" panose="020B0604020202020204" pitchFamily="34" charset="0"/>
              </a:rPr>
              <a:t>th</a:t>
            </a:r>
            <a:r>
              <a:rPr lang="en-GB" sz="2000" dirty="0">
                <a:latin typeface="Arial" panose="020B0604020202020204" pitchFamily="34" charset="0"/>
              </a:rPr>
              <a:t> ) is new entrant in the 2026 rankings</a:t>
            </a:r>
          </a:p>
          <a:p>
            <a:endParaRPr lang="en-US" sz="400" dirty="0">
              <a:latin typeface="Arial" panose="020B0604020202020204" pitchFamily="34" charset="0"/>
            </a:endParaRPr>
          </a:p>
          <a:p>
            <a:pPr marL="0" indent="0">
              <a:buNone/>
            </a:pPr>
            <a:r>
              <a:rPr lang="en-US" sz="2800" dirty="0">
                <a:latin typeface="Arial" panose="020B0604020202020204" pitchFamily="34" charset="0"/>
              </a:rPr>
              <a:t>Top 5 nations, between 2025 and 2026</a:t>
            </a:r>
          </a:p>
          <a:p>
            <a:pPr marL="285750" indent="-285750"/>
            <a:r>
              <a:rPr lang="en-US" sz="2000" b="1" dirty="0">
                <a:latin typeface="Arial" panose="020B0604020202020204" pitchFamily="34" charset="0"/>
              </a:rPr>
              <a:t>Singapore</a:t>
            </a:r>
            <a:r>
              <a:rPr lang="en-US" sz="2000" dirty="0">
                <a:latin typeface="Arial" panose="020B0604020202020204" pitchFamily="34" charset="0"/>
              </a:rPr>
              <a:t> (2</a:t>
            </a:r>
            <a:r>
              <a:rPr lang="en-US" sz="2000" baseline="30000" dirty="0">
                <a:latin typeface="Arial" panose="020B0604020202020204" pitchFamily="34" charset="0"/>
              </a:rPr>
              <a:t>nd</a:t>
            </a:r>
            <a:r>
              <a:rPr lang="en-US" sz="2000" dirty="0">
                <a:latin typeface="Arial" panose="020B0604020202020204" pitchFamily="34" charset="0"/>
              </a:rPr>
              <a:t>  to  1</a:t>
            </a:r>
            <a:r>
              <a:rPr lang="en-US" sz="2000" baseline="30000" dirty="0">
                <a:latin typeface="Arial" panose="020B0604020202020204" pitchFamily="34" charset="0"/>
              </a:rPr>
              <a:t>st</a:t>
            </a:r>
            <a:r>
              <a:rPr lang="en-US" sz="2000" dirty="0">
                <a:latin typeface="Arial" panose="020B0604020202020204" pitchFamily="34" charset="0"/>
              </a:rPr>
              <a:t> ), </a:t>
            </a:r>
            <a:r>
              <a:rPr lang="en-US" sz="2000" b="1" dirty="0">
                <a:latin typeface="Arial" panose="020B0604020202020204" pitchFamily="34" charset="0"/>
              </a:rPr>
              <a:t>Hong Kong </a:t>
            </a:r>
            <a:r>
              <a:rPr lang="en-US" sz="2000" dirty="0">
                <a:latin typeface="Arial" panose="020B0604020202020204" pitchFamily="34" charset="0"/>
              </a:rPr>
              <a:t>(3</a:t>
            </a:r>
            <a:r>
              <a:rPr lang="en-US" sz="2000" baseline="30000" dirty="0">
                <a:latin typeface="Arial" panose="020B0604020202020204" pitchFamily="34" charset="0"/>
              </a:rPr>
              <a:t>rd</a:t>
            </a:r>
            <a:r>
              <a:rPr lang="en-US" sz="2000" dirty="0">
                <a:latin typeface="Arial" panose="020B0604020202020204" pitchFamily="34" charset="0"/>
              </a:rPr>
              <a:t>  to 2</a:t>
            </a:r>
            <a:r>
              <a:rPr lang="en-US" sz="2000" baseline="30000" dirty="0">
                <a:latin typeface="Arial" panose="020B0604020202020204" pitchFamily="34" charset="0"/>
              </a:rPr>
              <a:t>nd</a:t>
            </a:r>
            <a:r>
              <a:rPr lang="en-US" sz="2000" dirty="0">
                <a:latin typeface="Arial" panose="020B0604020202020204" pitchFamily="34" charset="0"/>
              </a:rPr>
              <a:t> ), </a:t>
            </a:r>
            <a:r>
              <a:rPr lang="en-US" sz="2000" b="1" dirty="0">
                <a:latin typeface="Arial" panose="020B0604020202020204" pitchFamily="34" charset="0"/>
              </a:rPr>
              <a:t>Switzerland</a:t>
            </a:r>
            <a:r>
              <a:rPr lang="en-US" sz="2000" dirty="0">
                <a:latin typeface="Arial" panose="020B0604020202020204" pitchFamily="34" charset="0"/>
              </a:rPr>
              <a:t> (1</a:t>
            </a:r>
            <a:r>
              <a:rPr lang="en-US" sz="2000" baseline="30000" dirty="0">
                <a:latin typeface="Arial" panose="020B0604020202020204" pitchFamily="34" charset="0"/>
              </a:rPr>
              <a:t>st</a:t>
            </a:r>
            <a:r>
              <a:rPr lang="en-US" sz="2000" dirty="0">
                <a:latin typeface="Arial" panose="020B0604020202020204" pitchFamily="34" charset="0"/>
              </a:rPr>
              <a:t>  to 3</a:t>
            </a:r>
            <a:r>
              <a:rPr lang="en-US" sz="2000" baseline="30000" dirty="0">
                <a:latin typeface="Arial" panose="020B0604020202020204" pitchFamily="34" charset="0"/>
              </a:rPr>
              <a:t>rd </a:t>
            </a:r>
            <a:r>
              <a:rPr lang="en-US" sz="2000" dirty="0">
                <a:latin typeface="Arial" panose="020B0604020202020204" pitchFamily="34" charset="0"/>
              </a:rPr>
              <a:t>) , </a:t>
            </a:r>
            <a:r>
              <a:rPr lang="en-US" sz="2000" b="1" dirty="0">
                <a:latin typeface="Arial" panose="020B0604020202020204" pitchFamily="34" charset="0"/>
              </a:rPr>
              <a:t>Taiwan</a:t>
            </a:r>
            <a:r>
              <a:rPr lang="en-US" sz="2000" dirty="0">
                <a:latin typeface="Arial" panose="020B0604020202020204" pitchFamily="34" charset="0"/>
              </a:rPr>
              <a:t> (6</a:t>
            </a:r>
            <a:r>
              <a:rPr lang="en-US" sz="2000" baseline="30000" dirty="0">
                <a:latin typeface="Arial" panose="020B0604020202020204" pitchFamily="34" charset="0"/>
              </a:rPr>
              <a:t>th</a:t>
            </a:r>
            <a:r>
              <a:rPr lang="en-US" sz="2000" dirty="0">
                <a:latin typeface="Arial" panose="020B0604020202020204" pitchFamily="34" charset="0"/>
              </a:rPr>
              <a:t>  to 4</a:t>
            </a:r>
            <a:r>
              <a:rPr lang="en-US" sz="2000" baseline="30000" dirty="0">
                <a:latin typeface="Arial" panose="020B0604020202020204" pitchFamily="34" charset="0"/>
              </a:rPr>
              <a:t>th</a:t>
            </a:r>
            <a:r>
              <a:rPr lang="en-US" sz="2000" dirty="0">
                <a:latin typeface="Arial" panose="020B0604020202020204" pitchFamily="34" charset="0"/>
              </a:rPr>
              <a:t>) </a:t>
            </a:r>
            <a:r>
              <a:rPr lang="en-GB" sz="2000" dirty="0">
                <a:latin typeface="Arial" panose="020B0604020202020204" pitchFamily="34" charset="0"/>
              </a:rPr>
              <a:t>and </a:t>
            </a:r>
            <a:r>
              <a:rPr lang="en-GB" sz="2000" b="1" dirty="0">
                <a:latin typeface="Arial" panose="020B0604020202020204" pitchFamily="34" charset="0"/>
              </a:rPr>
              <a:t>UAE</a:t>
            </a:r>
            <a:r>
              <a:rPr lang="en-GB" sz="2000" dirty="0">
                <a:latin typeface="Arial" panose="020B0604020202020204" pitchFamily="34" charset="0"/>
              </a:rPr>
              <a:t> (5</a:t>
            </a:r>
            <a:r>
              <a:rPr lang="en-GB" sz="2000" baseline="30000" dirty="0">
                <a:latin typeface="Arial" panose="020B0604020202020204" pitchFamily="34" charset="0"/>
              </a:rPr>
              <a:t>th </a:t>
            </a:r>
            <a:r>
              <a:rPr lang="en-GB" sz="2000" dirty="0">
                <a:latin typeface="Arial" panose="020B0604020202020204" pitchFamily="34" charset="0"/>
              </a:rPr>
              <a:t>), </a:t>
            </a:r>
            <a:endParaRPr lang="en-US" sz="2000" dirty="0">
              <a:latin typeface="Arial" panose="020B0604020202020204" pitchFamily="34" charset="0"/>
            </a:endParaRPr>
          </a:p>
        </p:txBody>
      </p:sp>
      <p:sp>
        <p:nvSpPr>
          <p:cNvPr id="6" name="Subtitle 2">
            <a:extLst>
              <a:ext uri="{FF2B5EF4-FFF2-40B4-BE49-F238E27FC236}">
                <a16:creationId xmlns:a16="http://schemas.microsoft.com/office/drawing/2014/main" id="{82E0D3F5-BEBC-F5CF-67EB-2512D433E562}"/>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IMD WCY Results</a:t>
            </a:r>
          </a:p>
        </p:txBody>
      </p:sp>
    </p:spTree>
    <p:extLst>
      <p:ext uri="{BB962C8B-B14F-4D97-AF65-F5344CB8AC3E}">
        <p14:creationId xmlns:p14="http://schemas.microsoft.com/office/powerpoint/2010/main" val="342902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006A54-C50A-2837-F19B-48EF47EED0D6}"/>
              </a:ext>
            </a:extLst>
          </p:cNvPr>
          <p:cNvSpPr>
            <a:spLocks noGrp="1"/>
          </p:cNvSpPr>
          <p:nvPr>
            <p:ph type="sldNum" sz="quarter" idx="12"/>
          </p:nvPr>
        </p:nvSpPr>
        <p:spPr/>
        <p:txBody>
          <a:bodyPr/>
          <a:lstStyle/>
          <a:p>
            <a:fld id="{43CE56F2-6480-7242-938E-57CEB721612C}" type="slidenum">
              <a:rPr lang="en-US" smtClean="0"/>
              <a:t>8</a:t>
            </a:fld>
            <a:endParaRPr lang="en-US"/>
          </a:p>
        </p:txBody>
      </p:sp>
      <p:sp>
        <p:nvSpPr>
          <p:cNvPr id="5" name="Subtitle 2">
            <a:extLst>
              <a:ext uri="{FF2B5EF4-FFF2-40B4-BE49-F238E27FC236}">
                <a16:creationId xmlns:a16="http://schemas.microsoft.com/office/drawing/2014/main" id="{D78199DD-0675-A51D-D439-E31875566701}"/>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Top 10 Competitiveness Countries</a:t>
            </a:r>
          </a:p>
        </p:txBody>
      </p:sp>
      <p:pic>
        <p:nvPicPr>
          <p:cNvPr id="6" name="Content Placeholder 11">
            <a:extLst>
              <a:ext uri="{FF2B5EF4-FFF2-40B4-BE49-F238E27FC236}">
                <a16:creationId xmlns:a16="http://schemas.microsoft.com/office/drawing/2014/main" id="{9CE861C3-7AD4-9C2D-190C-1E1A5ACBEC91}"/>
              </a:ext>
            </a:extLst>
          </p:cNvPr>
          <p:cNvPicPr>
            <a:picLocks noGrp="1" noChangeAspect="1"/>
          </p:cNvPicPr>
          <p:nvPr>
            <p:ph idx="1"/>
          </p:nvPr>
        </p:nvPicPr>
        <p:blipFill>
          <a:blip r:embed="rId2"/>
          <a:srcRect/>
          <a:stretch/>
        </p:blipFill>
        <p:spPr>
          <a:xfrm>
            <a:off x="975148" y="1852965"/>
            <a:ext cx="8557748" cy="4575543"/>
          </a:xfrm>
          <a:prstGeom prst="rect">
            <a:avLst/>
          </a:prstGeom>
        </p:spPr>
      </p:pic>
    </p:spTree>
    <p:extLst>
      <p:ext uri="{BB962C8B-B14F-4D97-AF65-F5344CB8AC3E}">
        <p14:creationId xmlns:p14="http://schemas.microsoft.com/office/powerpoint/2010/main" val="388735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16C249-205B-0AF5-2A49-F94642797726}"/>
              </a:ext>
            </a:extLst>
          </p:cNvPr>
          <p:cNvSpPr>
            <a:spLocks noGrp="1"/>
          </p:cNvSpPr>
          <p:nvPr>
            <p:ph type="sldNum" sz="quarter" idx="12"/>
          </p:nvPr>
        </p:nvSpPr>
        <p:spPr/>
        <p:txBody>
          <a:bodyPr/>
          <a:lstStyle/>
          <a:p>
            <a:fld id="{43CE56F2-6480-7242-938E-57CEB721612C}" type="slidenum">
              <a:rPr lang="en-US" smtClean="0"/>
              <a:t>9</a:t>
            </a:fld>
            <a:endParaRPr lang="en-US"/>
          </a:p>
        </p:txBody>
      </p:sp>
      <p:sp>
        <p:nvSpPr>
          <p:cNvPr id="5" name="Subtitle 2">
            <a:extLst>
              <a:ext uri="{FF2B5EF4-FFF2-40B4-BE49-F238E27FC236}">
                <a16:creationId xmlns:a16="http://schemas.microsoft.com/office/drawing/2014/main" id="{8A0CBDC6-8816-0F3E-F947-A194A4F19F69}"/>
              </a:ext>
            </a:extLst>
          </p:cNvPr>
          <p:cNvSpPr txBox="1">
            <a:spLocks/>
          </p:cNvSpPr>
          <p:nvPr/>
        </p:nvSpPr>
        <p:spPr>
          <a:xfrm>
            <a:off x="975148" y="1346929"/>
            <a:ext cx="7388463" cy="386073"/>
          </a:xfrm>
          <a:prstGeom prst="rect">
            <a:avLst/>
          </a:prstGeom>
        </p:spPr>
        <p:txBody>
          <a:bodyPr vert="horz" lIns="97963" tIns="48982" rIns="97963" bIns="48982"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3000" b="1" dirty="0">
                <a:latin typeface="Arial" panose="020B0604020202020204" pitchFamily="34" charset="0"/>
                <a:cs typeface="Arial" panose="020B0604020202020204" pitchFamily="34" charset="0"/>
              </a:rPr>
              <a:t>Bottom 10 Competitiveness Countries</a:t>
            </a:r>
          </a:p>
        </p:txBody>
      </p:sp>
      <p:pic>
        <p:nvPicPr>
          <p:cNvPr id="6" name="Content Placeholder 6">
            <a:extLst>
              <a:ext uri="{FF2B5EF4-FFF2-40B4-BE49-F238E27FC236}">
                <a16:creationId xmlns:a16="http://schemas.microsoft.com/office/drawing/2014/main" id="{9AEB3C4F-6FC9-3304-5B89-32F450AABD44}"/>
              </a:ext>
            </a:extLst>
          </p:cNvPr>
          <p:cNvPicPr>
            <a:picLocks noGrp="1" noChangeAspect="1"/>
          </p:cNvPicPr>
          <p:nvPr>
            <p:ph idx="1"/>
          </p:nvPr>
        </p:nvPicPr>
        <p:blipFill>
          <a:blip r:embed="rId2"/>
          <a:srcRect/>
          <a:stretch/>
        </p:blipFill>
        <p:spPr>
          <a:xfrm>
            <a:off x="975148" y="1987660"/>
            <a:ext cx="7850275" cy="4551685"/>
          </a:xfrm>
          <a:prstGeom prst="rect">
            <a:avLst/>
          </a:prstGeom>
        </p:spPr>
      </p:pic>
    </p:spTree>
    <p:extLst>
      <p:ext uri="{BB962C8B-B14F-4D97-AF65-F5344CB8AC3E}">
        <p14:creationId xmlns:p14="http://schemas.microsoft.com/office/powerpoint/2010/main" val="2711455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552</Words>
  <Application>Microsoft Office PowerPoint</Application>
  <PresentationFormat>Custom</PresentationFormat>
  <Paragraphs>80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Thabs Thabs</dc:creator>
  <cp:lastModifiedBy>Mackay,. Mmabatho</cp:lastModifiedBy>
  <cp:revision>22</cp:revision>
  <dcterms:created xsi:type="dcterms:W3CDTF">2019-10-06T11:42:39Z</dcterms:created>
  <dcterms:modified xsi:type="dcterms:W3CDTF">2026-06-19T12:39:03Z</dcterms:modified>
</cp:coreProperties>
</file>